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94660"/>
  </p:normalViewPr>
  <p:slideViewPr>
    <p:cSldViewPr snapToGrid="0">
      <p:cViewPr>
        <p:scale>
          <a:sx n="70" d="100"/>
          <a:sy n="70" d="100"/>
        </p:scale>
        <p:origin x="67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F2A2-3909-4733-8D07-9803E85C1E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956CE6A-70CD-43CD-B6DB-AC6B04C1E4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DF279F26-5563-4AFB-97EC-CF900E1BD732}"/>
              </a:ext>
            </a:extLst>
          </p:cNvPr>
          <p:cNvSpPr>
            <a:spLocks noGrp="1"/>
          </p:cNvSpPr>
          <p:nvPr>
            <p:ph type="dt" sz="half" idx="10"/>
          </p:nvPr>
        </p:nvSpPr>
        <p:spPr/>
        <p:txBody>
          <a:bodyPr/>
          <a:lstStyle/>
          <a:p>
            <a:fld id="{FC291CAA-27AE-4FB4-8734-487ACDA9200F}" type="datetimeFigureOut">
              <a:rPr lang="he-IL" smtClean="0"/>
              <a:t>ג'/ניסן/תש"פ</a:t>
            </a:fld>
            <a:endParaRPr lang="he-IL"/>
          </a:p>
        </p:txBody>
      </p:sp>
      <p:sp>
        <p:nvSpPr>
          <p:cNvPr id="5" name="Footer Placeholder 4">
            <a:extLst>
              <a:ext uri="{FF2B5EF4-FFF2-40B4-BE49-F238E27FC236}">
                <a16:creationId xmlns:a16="http://schemas.microsoft.com/office/drawing/2014/main" id="{4FBB0EA9-82AE-4B98-9A6E-2E2B5C02603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5999F32-702D-40F7-9500-5205F49FDA7D}"/>
              </a:ext>
            </a:extLst>
          </p:cNvPr>
          <p:cNvSpPr>
            <a:spLocks noGrp="1"/>
          </p:cNvSpPr>
          <p:nvPr>
            <p:ph type="sldNum" sz="quarter" idx="12"/>
          </p:nvPr>
        </p:nvSpPr>
        <p:spPr/>
        <p:txBody>
          <a:bodyPr/>
          <a:lstStyle/>
          <a:p>
            <a:fld id="{4BEB8453-909D-4037-AB8F-2CBC7DFC57D4}" type="slidenum">
              <a:rPr lang="he-IL" smtClean="0"/>
              <a:t>‹#›</a:t>
            </a:fld>
            <a:endParaRPr lang="he-IL"/>
          </a:p>
        </p:txBody>
      </p:sp>
    </p:spTree>
    <p:extLst>
      <p:ext uri="{BB962C8B-B14F-4D97-AF65-F5344CB8AC3E}">
        <p14:creationId xmlns:p14="http://schemas.microsoft.com/office/powerpoint/2010/main" val="3167467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1E49-6DC6-49AD-8187-B54ECC369026}"/>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9954164F-1E87-429E-88D0-E73751C51A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A29A882-48BE-498F-B75D-49AD0CF64965}"/>
              </a:ext>
            </a:extLst>
          </p:cNvPr>
          <p:cNvSpPr>
            <a:spLocks noGrp="1"/>
          </p:cNvSpPr>
          <p:nvPr>
            <p:ph type="dt" sz="half" idx="10"/>
          </p:nvPr>
        </p:nvSpPr>
        <p:spPr/>
        <p:txBody>
          <a:bodyPr/>
          <a:lstStyle/>
          <a:p>
            <a:fld id="{FC291CAA-27AE-4FB4-8734-487ACDA9200F}" type="datetimeFigureOut">
              <a:rPr lang="he-IL" smtClean="0"/>
              <a:t>ג'/ניסן/תש"פ</a:t>
            </a:fld>
            <a:endParaRPr lang="he-IL"/>
          </a:p>
        </p:txBody>
      </p:sp>
      <p:sp>
        <p:nvSpPr>
          <p:cNvPr id="5" name="Footer Placeholder 4">
            <a:extLst>
              <a:ext uri="{FF2B5EF4-FFF2-40B4-BE49-F238E27FC236}">
                <a16:creationId xmlns:a16="http://schemas.microsoft.com/office/drawing/2014/main" id="{7D473FC7-44B4-4812-AA6A-CCE75259EBE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3C2CB94-D503-4823-93A8-C49E3D9642B5}"/>
              </a:ext>
            </a:extLst>
          </p:cNvPr>
          <p:cNvSpPr>
            <a:spLocks noGrp="1"/>
          </p:cNvSpPr>
          <p:nvPr>
            <p:ph type="sldNum" sz="quarter" idx="12"/>
          </p:nvPr>
        </p:nvSpPr>
        <p:spPr/>
        <p:txBody>
          <a:bodyPr/>
          <a:lstStyle/>
          <a:p>
            <a:fld id="{4BEB8453-909D-4037-AB8F-2CBC7DFC57D4}" type="slidenum">
              <a:rPr lang="he-IL" smtClean="0"/>
              <a:t>‹#›</a:t>
            </a:fld>
            <a:endParaRPr lang="he-IL"/>
          </a:p>
        </p:txBody>
      </p:sp>
    </p:spTree>
    <p:extLst>
      <p:ext uri="{BB962C8B-B14F-4D97-AF65-F5344CB8AC3E}">
        <p14:creationId xmlns:p14="http://schemas.microsoft.com/office/powerpoint/2010/main" val="3920926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998F62-A86D-4C8D-AB5A-64A03BB2686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0371E589-15B5-488E-9CF1-E5B826E923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C79446B-47FF-4475-BFAD-E955F6C5DCF1}"/>
              </a:ext>
            </a:extLst>
          </p:cNvPr>
          <p:cNvSpPr>
            <a:spLocks noGrp="1"/>
          </p:cNvSpPr>
          <p:nvPr>
            <p:ph type="dt" sz="half" idx="10"/>
          </p:nvPr>
        </p:nvSpPr>
        <p:spPr/>
        <p:txBody>
          <a:bodyPr/>
          <a:lstStyle/>
          <a:p>
            <a:fld id="{FC291CAA-27AE-4FB4-8734-487ACDA9200F}" type="datetimeFigureOut">
              <a:rPr lang="he-IL" smtClean="0"/>
              <a:t>ג'/ניסן/תש"פ</a:t>
            </a:fld>
            <a:endParaRPr lang="he-IL"/>
          </a:p>
        </p:txBody>
      </p:sp>
      <p:sp>
        <p:nvSpPr>
          <p:cNvPr id="5" name="Footer Placeholder 4">
            <a:extLst>
              <a:ext uri="{FF2B5EF4-FFF2-40B4-BE49-F238E27FC236}">
                <a16:creationId xmlns:a16="http://schemas.microsoft.com/office/drawing/2014/main" id="{E131FBA8-4548-489F-8227-D2D669649B0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8EA9BDC-86C9-4665-B07F-44641B707B24}"/>
              </a:ext>
            </a:extLst>
          </p:cNvPr>
          <p:cNvSpPr>
            <a:spLocks noGrp="1"/>
          </p:cNvSpPr>
          <p:nvPr>
            <p:ph type="sldNum" sz="quarter" idx="12"/>
          </p:nvPr>
        </p:nvSpPr>
        <p:spPr/>
        <p:txBody>
          <a:bodyPr/>
          <a:lstStyle/>
          <a:p>
            <a:fld id="{4BEB8453-909D-4037-AB8F-2CBC7DFC57D4}" type="slidenum">
              <a:rPr lang="he-IL" smtClean="0"/>
              <a:t>‹#›</a:t>
            </a:fld>
            <a:endParaRPr lang="he-IL"/>
          </a:p>
        </p:txBody>
      </p:sp>
    </p:spTree>
    <p:extLst>
      <p:ext uri="{BB962C8B-B14F-4D97-AF65-F5344CB8AC3E}">
        <p14:creationId xmlns:p14="http://schemas.microsoft.com/office/powerpoint/2010/main" val="11734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7D545-F720-4FD1-B49F-4DFEFF79E82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A1C1848E-D513-421D-A9B9-658073576E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71DF618-5DCB-403D-B5EC-B939FA9A8C03}"/>
              </a:ext>
            </a:extLst>
          </p:cNvPr>
          <p:cNvSpPr>
            <a:spLocks noGrp="1"/>
          </p:cNvSpPr>
          <p:nvPr>
            <p:ph type="dt" sz="half" idx="10"/>
          </p:nvPr>
        </p:nvSpPr>
        <p:spPr/>
        <p:txBody>
          <a:bodyPr/>
          <a:lstStyle/>
          <a:p>
            <a:fld id="{FC291CAA-27AE-4FB4-8734-487ACDA9200F}" type="datetimeFigureOut">
              <a:rPr lang="he-IL" smtClean="0"/>
              <a:t>ג'/ניסן/תש"פ</a:t>
            </a:fld>
            <a:endParaRPr lang="he-IL"/>
          </a:p>
        </p:txBody>
      </p:sp>
      <p:sp>
        <p:nvSpPr>
          <p:cNvPr id="5" name="Footer Placeholder 4">
            <a:extLst>
              <a:ext uri="{FF2B5EF4-FFF2-40B4-BE49-F238E27FC236}">
                <a16:creationId xmlns:a16="http://schemas.microsoft.com/office/drawing/2014/main" id="{E2424904-937D-4F36-A5C2-4088FC4534A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832730DD-DFF1-4ECF-BECB-37D1FE264867}"/>
              </a:ext>
            </a:extLst>
          </p:cNvPr>
          <p:cNvSpPr>
            <a:spLocks noGrp="1"/>
          </p:cNvSpPr>
          <p:nvPr>
            <p:ph type="sldNum" sz="quarter" idx="12"/>
          </p:nvPr>
        </p:nvSpPr>
        <p:spPr/>
        <p:txBody>
          <a:bodyPr/>
          <a:lstStyle/>
          <a:p>
            <a:fld id="{4BEB8453-909D-4037-AB8F-2CBC7DFC57D4}" type="slidenum">
              <a:rPr lang="he-IL" smtClean="0"/>
              <a:t>‹#›</a:t>
            </a:fld>
            <a:endParaRPr lang="he-IL"/>
          </a:p>
        </p:txBody>
      </p:sp>
    </p:spTree>
    <p:extLst>
      <p:ext uri="{BB962C8B-B14F-4D97-AF65-F5344CB8AC3E}">
        <p14:creationId xmlns:p14="http://schemas.microsoft.com/office/powerpoint/2010/main" val="3269536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CC95-9BC8-4CB2-8A0B-BC20599C70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65D00DD2-5A8A-4DB1-B51F-797B522E06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CD58D6-C51A-41DC-97DA-2EC6872BF738}"/>
              </a:ext>
            </a:extLst>
          </p:cNvPr>
          <p:cNvSpPr>
            <a:spLocks noGrp="1"/>
          </p:cNvSpPr>
          <p:nvPr>
            <p:ph type="dt" sz="half" idx="10"/>
          </p:nvPr>
        </p:nvSpPr>
        <p:spPr/>
        <p:txBody>
          <a:bodyPr/>
          <a:lstStyle/>
          <a:p>
            <a:fld id="{FC291CAA-27AE-4FB4-8734-487ACDA9200F}" type="datetimeFigureOut">
              <a:rPr lang="he-IL" smtClean="0"/>
              <a:t>ג'/ניסן/תש"פ</a:t>
            </a:fld>
            <a:endParaRPr lang="he-IL"/>
          </a:p>
        </p:txBody>
      </p:sp>
      <p:sp>
        <p:nvSpPr>
          <p:cNvPr id="5" name="Footer Placeholder 4">
            <a:extLst>
              <a:ext uri="{FF2B5EF4-FFF2-40B4-BE49-F238E27FC236}">
                <a16:creationId xmlns:a16="http://schemas.microsoft.com/office/drawing/2014/main" id="{D4942CEC-AEC8-4D03-8869-60B7BBC8F17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5C51882-C230-4509-B926-4D30D921C6F4}"/>
              </a:ext>
            </a:extLst>
          </p:cNvPr>
          <p:cNvSpPr>
            <a:spLocks noGrp="1"/>
          </p:cNvSpPr>
          <p:nvPr>
            <p:ph type="sldNum" sz="quarter" idx="12"/>
          </p:nvPr>
        </p:nvSpPr>
        <p:spPr/>
        <p:txBody>
          <a:bodyPr/>
          <a:lstStyle/>
          <a:p>
            <a:fld id="{4BEB8453-909D-4037-AB8F-2CBC7DFC57D4}" type="slidenum">
              <a:rPr lang="he-IL" smtClean="0"/>
              <a:t>‹#›</a:t>
            </a:fld>
            <a:endParaRPr lang="he-IL"/>
          </a:p>
        </p:txBody>
      </p:sp>
    </p:spTree>
    <p:extLst>
      <p:ext uri="{BB962C8B-B14F-4D97-AF65-F5344CB8AC3E}">
        <p14:creationId xmlns:p14="http://schemas.microsoft.com/office/powerpoint/2010/main" val="1064769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13326-2128-4250-8E1D-BC986C2A393F}"/>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9BB5A2C4-5F95-46E3-B5B3-4E1193E6C0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DC2B5556-934D-4458-A6E0-17479D7639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6D4AEB9C-3C95-450C-A25D-BD178D4FB278}"/>
              </a:ext>
            </a:extLst>
          </p:cNvPr>
          <p:cNvSpPr>
            <a:spLocks noGrp="1"/>
          </p:cNvSpPr>
          <p:nvPr>
            <p:ph type="dt" sz="half" idx="10"/>
          </p:nvPr>
        </p:nvSpPr>
        <p:spPr/>
        <p:txBody>
          <a:bodyPr/>
          <a:lstStyle/>
          <a:p>
            <a:fld id="{FC291CAA-27AE-4FB4-8734-487ACDA9200F}" type="datetimeFigureOut">
              <a:rPr lang="he-IL" smtClean="0"/>
              <a:t>ג'/ניסן/תש"פ</a:t>
            </a:fld>
            <a:endParaRPr lang="he-IL"/>
          </a:p>
        </p:txBody>
      </p:sp>
      <p:sp>
        <p:nvSpPr>
          <p:cNvPr id="6" name="Footer Placeholder 5">
            <a:extLst>
              <a:ext uri="{FF2B5EF4-FFF2-40B4-BE49-F238E27FC236}">
                <a16:creationId xmlns:a16="http://schemas.microsoft.com/office/drawing/2014/main" id="{8E6F10B0-5736-4491-B023-48C40C45D54A}"/>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186415B-FF63-44F3-8BBB-416B490BBE00}"/>
              </a:ext>
            </a:extLst>
          </p:cNvPr>
          <p:cNvSpPr>
            <a:spLocks noGrp="1"/>
          </p:cNvSpPr>
          <p:nvPr>
            <p:ph type="sldNum" sz="quarter" idx="12"/>
          </p:nvPr>
        </p:nvSpPr>
        <p:spPr/>
        <p:txBody>
          <a:bodyPr/>
          <a:lstStyle/>
          <a:p>
            <a:fld id="{4BEB8453-909D-4037-AB8F-2CBC7DFC57D4}" type="slidenum">
              <a:rPr lang="he-IL" smtClean="0"/>
              <a:t>‹#›</a:t>
            </a:fld>
            <a:endParaRPr lang="he-IL"/>
          </a:p>
        </p:txBody>
      </p:sp>
    </p:spTree>
    <p:extLst>
      <p:ext uri="{BB962C8B-B14F-4D97-AF65-F5344CB8AC3E}">
        <p14:creationId xmlns:p14="http://schemas.microsoft.com/office/powerpoint/2010/main" val="2588440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7841-99EF-44EB-A011-8249808E1BF3}"/>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DF389D0-35B9-4CB4-9D73-84444F91F7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73CC94-614C-4E74-B5FD-0DA3449303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E4CE2710-8E5B-4792-AB12-668A0B49F9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05E7D5-71AB-4AAB-86AB-0F76590379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0BDA15F8-F7FF-45A9-9958-EDCD26D2CE50}"/>
              </a:ext>
            </a:extLst>
          </p:cNvPr>
          <p:cNvSpPr>
            <a:spLocks noGrp="1"/>
          </p:cNvSpPr>
          <p:nvPr>
            <p:ph type="dt" sz="half" idx="10"/>
          </p:nvPr>
        </p:nvSpPr>
        <p:spPr/>
        <p:txBody>
          <a:bodyPr/>
          <a:lstStyle/>
          <a:p>
            <a:fld id="{FC291CAA-27AE-4FB4-8734-487ACDA9200F}" type="datetimeFigureOut">
              <a:rPr lang="he-IL" smtClean="0"/>
              <a:t>ג'/ניסן/תש"פ</a:t>
            </a:fld>
            <a:endParaRPr lang="he-IL"/>
          </a:p>
        </p:txBody>
      </p:sp>
      <p:sp>
        <p:nvSpPr>
          <p:cNvPr id="8" name="Footer Placeholder 7">
            <a:extLst>
              <a:ext uri="{FF2B5EF4-FFF2-40B4-BE49-F238E27FC236}">
                <a16:creationId xmlns:a16="http://schemas.microsoft.com/office/drawing/2014/main" id="{C32F4907-0249-4B63-A9D5-BDF435441C70}"/>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E0403D4-23F7-417F-8062-A96CF10D940F}"/>
              </a:ext>
            </a:extLst>
          </p:cNvPr>
          <p:cNvSpPr>
            <a:spLocks noGrp="1"/>
          </p:cNvSpPr>
          <p:nvPr>
            <p:ph type="sldNum" sz="quarter" idx="12"/>
          </p:nvPr>
        </p:nvSpPr>
        <p:spPr/>
        <p:txBody>
          <a:bodyPr/>
          <a:lstStyle/>
          <a:p>
            <a:fld id="{4BEB8453-909D-4037-AB8F-2CBC7DFC57D4}" type="slidenum">
              <a:rPr lang="he-IL" smtClean="0"/>
              <a:t>‹#›</a:t>
            </a:fld>
            <a:endParaRPr lang="he-IL"/>
          </a:p>
        </p:txBody>
      </p:sp>
    </p:spTree>
    <p:extLst>
      <p:ext uri="{BB962C8B-B14F-4D97-AF65-F5344CB8AC3E}">
        <p14:creationId xmlns:p14="http://schemas.microsoft.com/office/powerpoint/2010/main" val="87127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5DA27-60D5-49C2-A4AE-27FF9A78595C}"/>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5E8E6288-A48F-42EF-8BF4-BA60A538E567}"/>
              </a:ext>
            </a:extLst>
          </p:cNvPr>
          <p:cNvSpPr>
            <a:spLocks noGrp="1"/>
          </p:cNvSpPr>
          <p:nvPr>
            <p:ph type="dt" sz="half" idx="10"/>
          </p:nvPr>
        </p:nvSpPr>
        <p:spPr/>
        <p:txBody>
          <a:bodyPr/>
          <a:lstStyle/>
          <a:p>
            <a:fld id="{FC291CAA-27AE-4FB4-8734-487ACDA9200F}" type="datetimeFigureOut">
              <a:rPr lang="he-IL" smtClean="0"/>
              <a:t>ג'/ניסן/תש"פ</a:t>
            </a:fld>
            <a:endParaRPr lang="he-IL"/>
          </a:p>
        </p:txBody>
      </p:sp>
      <p:sp>
        <p:nvSpPr>
          <p:cNvPr id="4" name="Footer Placeholder 3">
            <a:extLst>
              <a:ext uri="{FF2B5EF4-FFF2-40B4-BE49-F238E27FC236}">
                <a16:creationId xmlns:a16="http://schemas.microsoft.com/office/drawing/2014/main" id="{BB26D5A2-12F1-4847-B6D8-2764D5914755}"/>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E001C9BD-36A3-40BF-90EE-2198CE05FFF4}"/>
              </a:ext>
            </a:extLst>
          </p:cNvPr>
          <p:cNvSpPr>
            <a:spLocks noGrp="1"/>
          </p:cNvSpPr>
          <p:nvPr>
            <p:ph type="sldNum" sz="quarter" idx="12"/>
          </p:nvPr>
        </p:nvSpPr>
        <p:spPr/>
        <p:txBody>
          <a:bodyPr/>
          <a:lstStyle/>
          <a:p>
            <a:fld id="{4BEB8453-909D-4037-AB8F-2CBC7DFC57D4}" type="slidenum">
              <a:rPr lang="he-IL" smtClean="0"/>
              <a:t>‹#›</a:t>
            </a:fld>
            <a:endParaRPr lang="he-IL"/>
          </a:p>
        </p:txBody>
      </p:sp>
    </p:spTree>
    <p:extLst>
      <p:ext uri="{BB962C8B-B14F-4D97-AF65-F5344CB8AC3E}">
        <p14:creationId xmlns:p14="http://schemas.microsoft.com/office/powerpoint/2010/main" val="3380809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433E9B-BF48-4517-9401-83184E0CCBD8}"/>
              </a:ext>
            </a:extLst>
          </p:cNvPr>
          <p:cNvSpPr>
            <a:spLocks noGrp="1"/>
          </p:cNvSpPr>
          <p:nvPr>
            <p:ph type="dt" sz="half" idx="10"/>
          </p:nvPr>
        </p:nvSpPr>
        <p:spPr/>
        <p:txBody>
          <a:bodyPr/>
          <a:lstStyle/>
          <a:p>
            <a:fld id="{FC291CAA-27AE-4FB4-8734-487ACDA9200F}" type="datetimeFigureOut">
              <a:rPr lang="he-IL" smtClean="0"/>
              <a:t>ג'/ניסן/תש"פ</a:t>
            </a:fld>
            <a:endParaRPr lang="he-IL"/>
          </a:p>
        </p:txBody>
      </p:sp>
      <p:sp>
        <p:nvSpPr>
          <p:cNvPr id="3" name="Footer Placeholder 2">
            <a:extLst>
              <a:ext uri="{FF2B5EF4-FFF2-40B4-BE49-F238E27FC236}">
                <a16:creationId xmlns:a16="http://schemas.microsoft.com/office/drawing/2014/main" id="{87716597-FCE9-4688-A15D-FFB3AE8AA3DC}"/>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967408D4-D9ED-4D01-ADCC-F1A00FAC7CA5}"/>
              </a:ext>
            </a:extLst>
          </p:cNvPr>
          <p:cNvSpPr>
            <a:spLocks noGrp="1"/>
          </p:cNvSpPr>
          <p:nvPr>
            <p:ph type="sldNum" sz="quarter" idx="12"/>
          </p:nvPr>
        </p:nvSpPr>
        <p:spPr/>
        <p:txBody>
          <a:bodyPr/>
          <a:lstStyle/>
          <a:p>
            <a:fld id="{4BEB8453-909D-4037-AB8F-2CBC7DFC57D4}" type="slidenum">
              <a:rPr lang="he-IL" smtClean="0"/>
              <a:t>‹#›</a:t>
            </a:fld>
            <a:endParaRPr lang="he-IL"/>
          </a:p>
        </p:txBody>
      </p:sp>
    </p:spTree>
    <p:extLst>
      <p:ext uri="{BB962C8B-B14F-4D97-AF65-F5344CB8AC3E}">
        <p14:creationId xmlns:p14="http://schemas.microsoft.com/office/powerpoint/2010/main" val="900384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C13C-B95F-4DCA-AE69-A15C96609B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E1492473-6D3A-4555-8908-8A62BC220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8BDF1D39-EF25-4C5D-94F6-B2DBD9AE67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8C3EBA-C38B-4B04-B16F-733866830968}"/>
              </a:ext>
            </a:extLst>
          </p:cNvPr>
          <p:cNvSpPr>
            <a:spLocks noGrp="1"/>
          </p:cNvSpPr>
          <p:nvPr>
            <p:ph type="dt" sz="half" idx="10"/>
          </p:nvPr>
        </p:nvSpPr>
        <p:spPr/>
        <p:txBody>
          <a:bodyPr/>
          <a:lstStyle/>
          <a:p>
            <a:fld id="{FC291CAA-27AE-4FB4-8734-487ACDA9200F}" type="datetimeFigureOut">
              <a:rPr lang="he-IL" smtClean="0"/>
              <a:t>ג'/ניסן/תש"פ</a:t>
            </a:fld>
            <a:endParaRPr lang="he-IL"/>
          </a:p>
        </p:txBody>
      </p:sp>
      <p:sp>
        <p:nvSpPr>
          <p:cNvPr id="6" name="Footer Placeholder 5">
            <a:extLst>
              <a:ext uri="{FF2B5EF4-FFF2-40B4-BE49-F238E27FC236}">
                <a16:creationId xmlns:a16="http://schemas.microsoft.com/office/drawing/2014/main" id="{BCC30AB5-BC0C-41AF-95B6-51A81C07557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685C3F02-CF5A-474A-A3D3-79D1FABD1965}"/>
              </a:ext>
            </a:extLst>
          </p:cNvPr>
          <p:cNvSpPr>
            <a:spLocks noGrp="1"/>
          </p:cNvSpPr>
          <p:nvPr>
            <p:ph type="sldNum" sz="quarter" idx="12"/>
          </p:nvPr>
        </p:nvSpPr>
        <p:spPr/>
        <p:txBody>
          <a:bodyPr/>
          <a:lstStyle/>
          <a:p>
            <a:fld id="{4BEB8453-909D-4037-AB8F-2CBC7DFC57D4}" type="slidenum">
              <a:rPr lang="he-IL" smtClean="0"/>
              <a:t>‹#›</a:t>
            </a:fld>
            <a:endParaRPr lang="he-IL"/>
          </a:p>
        </p:txBody>
      </p:sp>
    </p:spTree>
    <p:extLst>
      <p:ext uri="{BB962C8B-B14F-4D97-AF65-F5344CB8AC3E}">
        <p14:creationId xmlns:p14="http://schemas.microsoft.com/office/powerpoint/2010/main" val="58817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08E62-6E1D-426F-9027-80FC133441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535E186B-41A2-43B4-9B6F-644C43BEB3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A4282EF8-B0B2-46A8-A525-2CE25F6F9B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A3DDB-1BE4-4A45-AB5F-E600E64FBAEF}"/>
              </a:ext>
            </a:extLst>
          </p:cNvPr>
          <p:cNvSpPr>
            <a:spLocks noGrp="1"/>
          </p:cNvSpPr>
          <p:nvPr>
            <p:ph type="dt" sz="half" idx="10"/>
          </p:nvPr>
        </p:nvSpPr>
        <p:spPr/>
        <p:txBody>
          <a:bodyPr/>
          <a:lstStyle/>
          <a:p>
            <a:fld id="{FC291CAA-27AE-4FB4-8734-487ACDA9200F}" type="datetimeFigureOut">
              <a:rPr lang="he-IL" smtClean="0"/>
              <a:t>ג'/ניסן/תש"פ</a:t>
            </a:fld>
            <a:endParaRPr lang="he-IL"/>
          </a:p>
        </p:txBody>
      </p:sp>
      <p:sp>
        <p:nvSpPr>
          <p:cNvPr id="6" name="Footer Placeholder 5">
            <a:extLst>
              <a:ext uri="{FF2B5EF4-FFF2-40B4-BE49-F238E27FC236}">
                <a16:creationId xmlns:a16="http://schemas.microsoft.com/office/drawing/2014/main" id="{E1329267-F8D4-4079-9DA8-D82AF7FD81B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02484DD-B8D2-446E-891B-2F5FF867AEA6}"/>
              </a:ext>
            </a:extLst>
          </p:cNvPr>
          <p:cNvSpPr>
            <a:spLocks noGrp="1"/>
          </p:cNvSpPr>
          <p:nvPr>
            <p:ph type="sldNum" sz="quarter" idx="12"/>
          </p:nvPr>
        </p:nvSpPr>
        <p:spPr/>
        <p:txBody>
          <a:bodyPr/>
          <a:lstStyle/>
          <a:p>
            <a:fld id="{4BEB8453-909D-4037-AB8F-2CBC7DFC57D4}" type="slidenum">
              <a:rPr lang="he-IL" smtClean="0"/>
              <a:t>‹#›</a:t>
            </a:fld>
            <a:endParaRPr lang="he-IL"/>
          </a:p>
        </p:txBody>
      </p:sp>
    </p:spTree>
    <p:extLst>
      <p:ext uri="{BB962C8B-B14F-4D97-AF65-F5344CB8AC3E}">
        <p14:creationId xmlns:p14="http://schemas.microsoft.com/office/powerpoint/2010/main" val="1028754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89DCB0-10B9-4A3C-8CBB-7406F41325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6967A936-A679-4130-89F6-CF4FAE62C9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85A30702-16D0-4FBC-8855-90B13B7BFA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91CAA-27AE-4FB4-8734-487ACDA9200F}" type="datetimeFigureOut">
              <a:rPr lang="he-IL" smtClean="0"/>
              <a:t>ג'/ניסן/תש"פ</a:t>
            </a:fld>
            <a:endParaRPr lang="he-IL"/>
          </a:p>
        </p:txBody>
      </p:sp>
      <p:sp>
        <p:nvSpPr>
          <p:cNvPr id="5" name="Footer Placeholder 4">
            <a:extLst>
              <a:ext uri="{FF2B5EF4-FFF2-40B4-BE49-F238E27FC236}">
                <a16:creationId xmlns:a16="http://schemas.microsoft.com/office/drawing/2014/main" id="{ACF5C126-D9FE-4864-92E4-F0232D9C12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8954B535-3627-4943-A427-9B34E137E6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B8453-909D-4037-AB8F-2CBC7DFC57D4}" type="slidenum">
              <a:rPr lang="he-IL" smtClean="0"/>
              <a:t>‹#›</a:t>
            </a:fld>
            <a:endParaRPr lang="he-IL"/>
          </a:p>
        </p:txBody>
      </p:sp>
    </p:spTree>
    <p:extLst>
      <p:ext uri="{BB962C8B-B14F-4D97-AF65-F5344CB8AC3E}">
        <p14:creationId xmlns:p14="http://schemas.microsoft.com/office/powerpoint/2010/main" val="3168768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7ABB2-073F-4C18-9D2C-FE1B247DD115}"/>
              </a:ext>
            </a:extLst>
          </p:cNvPr>
          <p:cNvSpPr>
            <a:spLocks noGrp="1"/>
          </p:cNvSpPr>
          <p:nvPr>
            <p:ph type="ctrTitle"/>
          </p:nvPr>
        </p:nvSpPr>
        <p:spPr>
          <a:xfrm>
            <a:off x="1524000" y="1122363"/>
            <a:ext cx="3077029" cy="2387600"/>
          </a:xfrm>
        </p:spPr>
        <p:txBody>
          <a:bodyPr/>
          <a:lstStyle/>
          <a:p>
            <a:endParaRPr lang="he-IL" dirty="0"/>
          </a:p>
        </p:txBody>
      </p:sp>
      <p:sp>
        <p:nvSpPr>
          <p:cNvPr id="3" name="Subtitle 2">
            <a:extLst>
              <a:ext uri="{FF2B5EF4-FFF2-40B4-BE49-F238E27FC236}">
                <a16:creationId xmlns:a16="http://schemas.microsoft.com/office/drawing/2014/main" id="{589671C7-C019-4064-8ED0-D809411514C7}"/>
              </a:ext>
            </a:extLst>
          </p:cNvPr>
          <p:cNvSpPr>
            <a:spLocks noGrp="1"/>
          </p:cNvSpPr>
          <p:nvPr>
            <p:ph type="subTitle" idx="1"/>
          </p:nvPr>
        </p:nvSpPr>
        <p:spPr>
          <a:xfrm>
            <a:off x="7939314" y="568326"/>
            <a:ext cx="3686630" cy="554037"/>
          </a:xfrm>
        </p:spPr>
        <p:txBody>
          <a:bodyPr/>
          <a:lstStyle/>
          <a:p>
            <a:r>
              <a:rPr lang="he-IL" dirty="0"/>
              <a:t>איך משחקים?</a:t>
            </a:r>
          </a:p>
          <a:p>
            <a:endParaRPr lang="he-IL" dirty="0"/>
          </a:p>
        </p:txBody>
      </p:sp>
      <p:pic>
        <p:nvPicPr>
          <p:cNvPr id="1026" name="Picture 2" descr="Searching for Magic: &quot;My Kid Wants D&amp;D, What Do I Do?&quot;">
            <a:extLst>
              <a:ext uri="{FF2B5EF4-FFF2-40B4-BE49-F238E27FC236}">
                <a16:creationId xmlns:a16="http://schemas.microsoft.com/office/drawing/2014/main" id="{F728ABC2-C7DE-48D2-9523-BCB4CE1A5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4A07C11-2E2A-4C56-9240-A71490A783D6}"/>
              </a:ext>
            </a:extLst>
          </p:cNvPr>
          <p:cNvSpPr txBox="1"/>
          <p:nvPr/>
        </p:nvSpPr>
        <p:spPr>
          <a:xfrm>
            <a:off x="5795493" y="1122363"/>
            <a:ext cx="6009134" cy="3693319"/>
          </a:xfrm>
          <a:prstGeom prst="rect">
            <a:avLst/>
          </a:prstGeom>
          <a:noFill/>
        </p:spPr>
        <p:txBody>
          <a:bodyPr wrap="square" rtlCol="1">
            <a:spAutoFit/>
          </a:bodyPr>
          <a:lstStyle/>
          <a:p>
            <a:pPr algn="r" rtl="1"/>
            <a:r>
              <a:rPr lang="he-IL" dirty="0"/>
              <a:t>המסך הזה נועד לך בתור המנחה של הסיפור.</a:t>
            </a:r>
          </a:p>
          <a:p>
            <a:pPr algn="r" rtl="1"/>
            <a:endParaRPr lang="he-IL" dirty="0"/>
          </a:p>
          <a:p>
            <a:pPr algn="r" rtl="1"/>
            <a:endParaRPr lang="he-IL" dirty="0"/>
          </a:p>
          <a:p>
            <a:pPr algn="r" rtl="1"/>
            <a:r>
              <a:rPr lang="he-IL" dirty="0"/>
              <a:t>במשחק הזה אתם מספרים סיפור הרפתקה משותף, </a:t>
            </a:r>
            <a:br>
              <a:rPr lang="en-US" dirty="0"/>
            </a:br>
            <a:endParaRPr lang="he-IL" dirty="0"/>
          </a:p>
          <a:p>
            <a:pPr algn="r" rtl="1"/>
            <a:r>
              <a:rPr lang="he-IL" dirty="0"/>
              <a:t>בתור המנחה של הסיפור את/ה מוביל/ה את העלילה "ומשחק/ת" את העולם שמסביב.</a:t>
            </a:r>
          </a:p>
          <a:p>
            <a:pPr algn="r" rtl="1"/>
            <a:r>
              <a:rPr lang="he-IL" dirty="0"/>
              <a:t>שאר המשתתפים יבחרו וישחקו את הדמויות שלהם במהלך ההרפתקה. </a:t>
            </a:r>
          </a:p>
          <a:p>
            <a:pPr algn="r" rtl="1"/>
            <a:r>
              <a:rPr lang="he-IL" dirty="0"/>
              <a:t>הדמויות יכולות לדבר אחת עם השנייה ולעשות דברים בתוך העולם של ההרפתקה. ובתור המנחה את/ה מחליט/ה אם הפעולה מצליחה או לא. </a:t>
            </a:r>
            <a:r>
              <a:rPr lang="en-US" dirty="0"/>
              <a:t> </a:t>
            </a:r>
            <a:br>
              <a:rPr lang="en-US" dirty="0"/>
            </a:br>
            <a:endParaRPr lang="he-IL" dirty="0"/>
          </a:p>
        </p:txBody>
      </p:sp>
    </p:spTree>
    <p:extLst>
      <p:ext uri="{BB962C8B-B14F-4D97-AF65-F5344CB8AC3E}">
        <p14:creationId xmlns:p14="http://schemas.microsoft.com/office/powerpoint/2010/main" val="3610705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A13CB89-7CAC-4361-989C-7951031DA25B}"/>
              </a:ext>
            </a:extLst>
          </p:cNvPr>
          <p:cNvSpPr txBox="1"/>
          <p:nvPr/>
        </p:nvSpPr>
        <p:spPr>
          <a:xfrm>
            <a:off x="6096000" y="181957"/>
            <a:ext cx="5731452" cy="6494085"/>
          </a:xfrm>
          <a:prstGeom prst="rect">
            <a:avLst/>
          </a:prstGeom>
          <a:noFill/>
        </p:spPr>
        <p:txBody>
          <a:bodyPr wrap="square" rtlCol="1">
            <a:spAutoFit/>
          </a:bodyPr>
          <a:lstStyle/>
          <a:p>
            <a:pPr algn="r" rtl="1"/>
            <a:r>
              <a:rPr lang="he-IL" sz="2600" dirty="0">
                <a:solidFill>
                  <a:schemeClr val="accent1">
                    <a:lumMod val="60000"/>
                    <a:lumOff val="40000"/>
                  </a:schemeClr>
                </a:solidFill>
                <a:highlight>
                  <a:srgbClr val="800080"/>
                </a:highlight>
                <a:cs typeface="+mj-cs"/>
              </a:rPr>
              <a:t>הגן של בונבון מלא במגוון ממתקים טעימים. הדשא עשוי מנחשי גומי ירוקים. העצים עשויים משוקולד מריר ותפוחי דבש זהובים צומחים מהענפים שלהם. השיחים הם צמר גפן מתוק והסלעים הם מרשמלו. </a:t>
            </a:r>
            <a:br>
              <a:rPr lang="en-US" sz="2600" dirty="0">
                <a:solidFill>
                  <a:schemeClr val="accent1">
                    <a:lumMod val="60000"/>
                    <a:lumOff val="40000"/>
                  </a:schemeClr>
                </a:solidFill>
                <a:highlight>
                  <a:srgbClr val="800080"/>
                </a:highlight>
                <a:cs typeface="+mj-cs"/>
              </a:rPr>
            </a:br>
            <a:r>
              <a:rPr lang="he-IL" sz="2600" dirty="0">
                <a:solidFill>
                  <a:schemeClr val="accent1">
                    <a:lumMod val="60000"/>
                    <a:lumOff val="40000"/>
                  </a:schemeClr>
                </a:solidFill>
                <a:highlight>
                  <a:srgbClr val="800080"/>
                </a:highlight>
                <a:cs typeface="+mj-cs"/>
              </a:rPr>
              <a:t>מסביב לגבעה יש ים של סירופ מייפל שמשתרע עד האופק. ורק גשר שעשוי ממתקים צבעוניים מקשר את הטירה אל יער הנוגט.</a:t>
            </a:r>
          </a:p>
          <a:p>
            <a:pPr algn="r" rtl="1"/>
            <a:endParaRPr lang="he-IL" sz="2600" dirty="0">
              <a:solidFill>
                <a:schemeClr val="accent1">
                  <a:lumMod val="60000"/>
                  <a:lumOff val="40000"/>
                </a:schemeClr>
              </a:solidFill>
              <a:highlight>
                <a:srgbClr val="800080"/>
              </a:highlight>
              <a:cs typeface="+mj-cs"/>
            </a:endParaRPr>
          </a:p>
          <a:p>
            <a:pPr algn="r" rtl="1"/>
            <a:r>
              <a:rPr lang="he-IL" sz="2600" dirty="0">
                <a:solidFill>
                  <a:schemeClr val="accent1">
                    <a:lumMod val="60000"/>
                    <a:lumOff val="40000"/>
                  </a:schemeClr>
                </a:solidFill>
                <a:highlight>
                  <a:srgbClr val="800080"/>
                </a:highlight>
                <a:cs typeface="+mj-cs"/>
              </a:rPr>
              <a:t>אומרים שכאשר הילדים מתנהגים לא יפה, ההורים שלו יכולים לקרוא לבונבון שייקח את הממתקים שלהם – </a:t>
            </a:r>
          </a:p>
          <a:p>
            <a:pPr algn="r" rtl="1"/>
            <a:r>
              <a:rPr lang="he-IL" sz="2600" dirty="0">
                <a:solidFill>
                  <a:schemeClr val="accent1">
                    <a:lumMod val="60000"/>
                    <a:lumOff val="40000"/>
                  </a:schemeClr>
                </a:solidFill>
                <a:highlight>
                  <a:srgbClr val="800080"/>
                </a:highlight>
                <a:cs typeface="+mj-cs"/>
              </a:rPr>
              <a:t>בונבון בונבון, בוא לראות!</a:t>
            </a:r>
          </a:p>
          <a:p>
            <a:pPr algn="r" rtl="1"/>
            <a:r>
              <a:rPr lang="he-IL" sz="2600" dirty="0">
                <a:solidFill>
                  <a:schemeClr val="accent1">
                    <a:lumMod val="60000"/>
                    <a:lumOff val="40000"/>
                  </a:schemeClr>
                </a:solidFill>
                <a:highlight>
                  <a:srgbClr val="800080"/>
                </a:highlight>
                <a:cs typeface="+mj-cs"/>
              </a:rPr>
              <a:t>הילדים שובבים ככל שניתן להיות.</a:t>
            </a:r>
          </a:p>
          <a:p>
            <a:pPr algn="r" rtl="1"/>
            <a:r>
              <a:rPr lang="he-IL" sz="2600" dirty="0">
                <a:solidFill>
                  <a:schemeClr val="accent1">
                    <a:lumMod val="60000"/>
                    <a:lumOff val="40000"/>
                  </a:schemeClr>
                </a:solidFill>
                <a:highlight>
                  <a:srgbClr val="800080"/>
                </a:highlight>
                <a:cs typeface="+mj-cs"/>
              </a:rPr>
              <a:t>קח את הממתקים שלהם</a:t>
            </a:r>
            <a:r>
              <a:rPr lang="en-US" sz="2600" dirty="0">
                <a:solidFill>
                  <a:schemeClr val="accent1">
                    <a:lumMod val="60000"/>
                    <a:lumOff val="40000"/>
                  </a:schemeClr>
                </a:solidFill>
                <a:highlight>
                  <a:srgbClr val="800080"/>
                </a:highlight>
                <a:cs typeface="+mj-cs"/>
              </a:rPr>
              <a:t>;</a:t>
            </a:r>
            <a:r>
              <a:rPr lang="he-IL" sz="2600" dirty="0">
                <a:solidFill>
                  <a:schemeClr val="accent1">
                    <a:lumMod val="60000"/>
                    <a:lumOff val="40000"/>
                  </a:schemeClr>
                </a:solidFill>
                <a:highlight>
                  <a:srgbClr val="800080"/>
                </a:highlight>
                <a:cs typeface="+mj-cs"/>
              </a:rPr>
              <a:t> הם כה טעימים.</a:t>
            </a:r>
          </a:p>
          <a:p>
            <a:pPr algn="r" rtl="1"/>
            <a:r>
              <a:rPr lang="he-IL" sz="2600" dirty="0">
                <a:solidFill>
                  <a:schemeClr val="accent1">
                    <a:lumMod val="60000"/>
                    <a:lumOff val="40000"/>
                  </a:schemeClr>
                </a:solidFill>
                <a:highlight>
                  <a:srgbClr val="800080"/>
                </a:highlight>
                <a:cs typeface="+mj-cs"/>
              </a:rPr>
              <a:t>שוב ושוב אחזור במעגלים</a:t>
            </a:r>
          </a:p>
        </p:txBody>
      </p:sp>
      <p:pic>
        <p:nvPicPr>
          <p:cNvPr id="14" name="Picture 13">
            <a:extLst>
              <a:ext uri="{FF2B5EF4-FFF2-40B4-BE49-F238E27FC236}">
                <a16:creationId xmlns:a16="http://schemas.microsoft.com/office/drawing/2014/main" id="{4F239EC2-6127-443F-8BB7-7C65FDB5CF0B}"/>
              </a:ext>
            </a:extLst>
          </p:cNvPr>
          <p:cNvPicPr>
            <a:picLocks noChangeAspect="1"/>
          </p:cNvPicPr>
          <p:nvPr/>
        </p:nvPicPr>
        <p:blipFill>
          <a:blip r:embed="rId2"/>
          <a:stretch>
            <a:fillRect/>
          </a:stretch>
        </p:blipFill>
        <p:spPr>
          <a:xfrm>
            <a:off x="0" y="855784"/>
            <a:ext cx="5573486" cy="6002216"/>
          </a:xfrm>
          <a:prstGeom prst="rect">
            <a:avLst/>
          </a:prstGeom>
        </p:spPr>
      </p:pic>
    </p:spTree>
    <p:extLst>
      <p:ext uri="{BB962C8B-B14F-4D97-AF65-F5344CB8AC3E}">
        <p14:creationId xmlns:p14="http://schemas.microsoft.com/office/powerpoint/2010/main" val="276702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18321-B34A-4EB1-8EC2-77361DAF86B0}"/>
              </a:ext>
            </a:extLst>
          </p:cNvPr>
          <p:cNvSpPr>
            <a:spLocks noGrp="1"/>
          </p:cNvSpPr>
          <p:nvPr>
            <p:ph type="title"/>
          </p:nvPr>
        </p:nvSpPr>
        <p:spPr>
          <a:xfrm>
            <a:off x="7610080" y="646437"/>
            <a:ext cx="4402038" cy="4354284"/>
          </a:xfrm>
        </p:spPr>
        <p:txBody>
          <a:bodyPr>
            <a:noAutofit/>
          </a:bodyPr>
          <a:lstStyle/>
          <a:p>
            <a:pPr algn="r" rtl="1"/>
            <a:r>
              <a:rPr lang="he-IL" sz="2600" dirty="0">
                <a:solidFill>
                  <a:schemeClr val="accent1">
                    <a:lumMod val="60000"/>
                    <a:lumOff val="40000"/>
                  </a:schemeClr>
                </a:solidFill>
                <a:highlight>
                  <a:srgbClr val="800080"/>
                </a:highlight>
                <a:latin typeface="+mn-lt"/>
                <a:ea typeface="+mn-ea"/>
              </a:rPr>
              <a:t>אף אחד לא ידע לאן הממתקים נעלמו או כיצד חזרו לאחר מכן. איש לא ביקר בטירת הסוכר,  והסיפורים עליה עברו במשך דורות מהורים לילדים שלהם.</a:t>
            </a:r>
            <a:br>
              <a:rPr lang="he-IL" sz="2600" dirty="0">
                <a:solidFill>
                  <a:schemeClr val="accent1">
                    <a:lumMod val="60000"/>
                    <a:lumOff val="40000"/>
                  </a:schemeClr>
                </a:solidFill>
                <a:highlight>
                  <a:srgbClr val="800080"/>
                </a:highlight>
                <a:latin typeface="+mn-lt"/>
                <a:ea typeface="+mn-ea"/>
              </a:rPr>
            </a:br>
            <a:br>
              <a:rPr lang="he-IL" sz="2600" dirty="0">
                <a:solidFill>
                  <a:schemeClr val="accent1">
                    <a:lumMod val="60000"/>
                    <a:lumOff val="40000"/>
                  </a:schemeClr>
                </a:solidFill>
                <a:highlight>
                  <a:srgbClr val="800080"/>
                </a:highlight>
                <a:latin typeface="+mn-lt"/>
                <a:ea typeface="+mn-ea"/>
              </a:rPr>
            </a:br>
            <a:r>
              <a:rPr lang="he-IL" sz="2600" dirty="0">
                <a:solidFill>
                  <a:schemeClr val="accent1">
                    <a:lumMod val="60000"/>
                    <a:lumOff val="40000"/>
                  </a:schemeClr>
                </a:solidFill>
                <a:highlight>
                  <a:srgbClr val="800080"/>
                </a:highlight>
                <a:latin typeface="+mn-lt"/>
                <a:ea typeface="+mn-ea"/>
              </a:rPr>
              <a:t>יום אחד הקסם הפסיק, גל קסום בצבעי ורוד וכחול עבר דרך הממלכה וגרם לכל הממתקים להיעלם. אפילו גרגר סוכר אחד לא נשאר. יוצרי הממתקים ניסו נואשות לבשל ממתקים חדשים, אבל הם נעלמו מיד. הדבר גרם לכולם להיות עצובים.</a:t>
            </a:r>
            <a:br>
              <a:rPr lang="he-IL" sz="2600" dirty="0">
                <a:solidFill>
                  <a:schemeClr val="accent1">
                    <a:lumMod val="60000"/>
                    <a:lumOff val="40000"/>
                  </a:schemeClr>
                </a:solidFill>
                <a:highlight>
                  <a:srgbClr val="800080"/>
                </a:highlight>
                <a:latin typeface="+mn-lt"/>
                <a:ea typeface="+mn-ea"/>
              </a:rPr>
            </a:br>
            <a:br>
              <a:rPr lang="he-IL" sz="2400" dirty="0"/>
            </a:br>
            <a:endParaRPr lang="he-IL" sz="2400" dirty="0"/>
          </a:p>
        </p:txBody>
      </p:sp>
      <p:pic>
        <p:nvPicPr>
          <p:cNvPr id="16" name="Picture 15">
            <a:extLst>
              <a:ext uri="{FF2B5EF4-FFF2-40B4-BE49-F238E27FC236}">
                <a16:creationId xmlns:a16="http://schemas.microsoft.com/office/drawing/2014/main" id="{23A46432-8FCD-4EF5-A56E-B0807C60FB7D}"/>
              </a:ext>
            </a:extLst>
          </p:cNvPr>
          <p:cNvPicPr>
            <a:picLocks noChangeAspect="1"/>
          </p:cNvPicPr>
          <p:nvPr/>
        </p:nvPicPr>
        <p:blipFill>
          <a:blip r:embed="rId2"/>
          <a:stretch>
            <a:fillRect/>
          </a:stretch>
        </p:blipFill>
        <p:spPr>
          <a:xfrm>
            <a:off x="0" y="3429000"/>
            <a:ext cx="5911287" cy="3464350"/>
          </a:xfrm>
          <a:prstGeom prst="rect">
            <a:avLst/>
          </a:prstGeom>
        </p:spPr>
      </p:pic>
      <p:sp>
        <p:nvSpPr>
          <p:cNvPr id="17" name="TextBox 16">
            <a:extLst>
              <a:ext uri="{FF2B5EF4-FFF2-40B4-BE49-F238E27FC236}">
                <a16:creationId xmlns:a16="http://schemas.microsoft.com/office/drawing/2014/main" id="{0CC1961B-921D-49F2-8BF1-84F4795B9C07}"/>
              </a:ext>
            </a:extLst>
          </p:cNvPr>
          <p:cNvSpPr txBox="1"/>
          <p:nvPr/>
        </p:nvSpPr>
        <p:spPr>
          <a:xfrm>
            <a:off x="0" y="1736229"/>
            <a:ext cx="6852290" cy="1692771"/>
          </a:xfrm>
          <a:prstGeom prst="rect">
            <a:avLst/>
          </a:prstGeom>
          <a:noFill/>
        </p:spPr>
        <p:txBody>
          <a:bodyPr wrap="square" rtlCol="1">
            <a:spAutoFit/>
          </a:bodyPr>
          <a:lstStyle/>
          <a:p>
            <a:pPr algn="r" rtl="1"/>
            <a:r>
              <a:rPr lang="he-IL" sz="2600" dirty="0">
                <a:solidFill>
                  <a:schemeClr val="accent1">
                    <a:lumMod val="60000"/>
                    <a:lumOff val="40000"/>
                  </a:schemeClr>
                </a:solidFill>
                <a:highlight>
                  <a:srgbClr val="800080"/>
                </a:highlight>
                <a:cs typeface="+mj-cs"/>
              </a:rPr>
              <a:t>המלך </a:t>
            </a:r>
            <a:r>
              <a:rPr lang="he-IL" sz="2600" dirty="0" err="1">
                <a:solidFill>
                  <a:schemeClr val="accent1">
                    <a:lumMod val="60000"/>
                    <a:lumOff val="40000"/>
                  </a:schemeClr>
                </a:solidFill>
                <a:highlight>
                  <a:srgbClr val="800080"/>
                </a:highlight>
                <a:cs typeface="+mj-cs"/>
              </a:rPr>
              <a:t>סיגמונד</a:t>
            </a:r>
            <a:r>
              <a:rPr lang="he-IL" sz="2600" dirty="0">
                <a:solidFill>
                  <a:schemeClr val="accent1">
                    <a:lumMod val="60000"/>
                    <a:lumOff val="40000"/>
                  </a:schemeClr>
                </a:solidFill>
                <a:highlight>
                  <a:srgbClr val="800080"/>
                </a:highlight>
                <a:cs typeface="+mj-cs"/>
              </a:rPr>
              <a:t> מזמן אתכם, חבורת הרפתקנים, אל היכל המלכות. הוא שמע על מעשי הגבורה שלכם ומבקש שתצאו למסע למצוא את טירת הסוכר ותעזרו להסיר את הקללה מעל הממלכה.</a:t>
            </a:r>
          </a:p>
        </p:txBody>
      </p:sp>
    </p:spTree>
    <p:extLst>
      <p:ext uri="{BB962C8B-B14F-4D97-AF65-F5344CB8AC3E}">
        <p14:creationId xmlns:p14="http://schemas.microsoft.com/office/powerpoint/2010/main" val="4093940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970FB7-E7FC-4DFC-A89E-3C6197C41C50}"/>
              </a:ext>
            </a:extLst>
          </p:cNvPr>
          <p:cNvPicPr>
            <a:picLocks noChangeAspect="1"/>
          </p:cNvPicPr>
          <p:nvPr/>
        </p:nvPicPr>
        <p:blipFill>
          <a:blip r:embed="rId2"/>
          <a:stretch>
            <a:fillRect/>
          </a:stretch>
        </p:blipFill>
        <p:spPr>
          <a:xfrm>
            <a:off x="5874920" y="3293209"/>
            <a:ext cx="2999064" cy="3401716"/>
          </a:xfrm>
          <a:prstGeom prst="rect">
            <a:avLst/>
          </a:prstGeom>
        </p:spPr>
      </p:pic>
      <p:sp>
        <p:nvSpPr>
          <p:cNvPr id="13" name="TextBox 12">
            <a:extLst>
              <a:ext uri="{FF2B5EF4-FFF2-40B4-BE49-F238E27FC236}">
                <a16:creationId xmlns:a16="http://schemas.microsoft.com/office/drawing/2014/main" id="{12586B67-743B-42A3-A1C6-75403DD15300}"/>
              </a:ext>
            </a:extLst>
          </p:cNvPr>
          <p:cNvSpPr txBox="1"/>
          <p:nvPr/>
        </p:nvSpPr>
        <p:spPr>
          <a:xfrm>
            <a:off x="4956587" y="0"/>
            <a:ext cx="7044912" cy="3293209"/>
          </a:xfrm>
          <a:prstGeom prst="rect">
            <a:avLst/>
          </a:prstGeom>
          <a:noFill/>
        </p:spPr>
        <p:txBody>
          <a:bodyPr wrap="square" rtlCol="1">
            <a:spAutoFit/>
          </a:bodyPr>
          <a:lstStyle/>
          <a:p>
            <a:pPr algn="r" rtl="1"/>
            <a:r>
              <a:rPr lang="he-IL" sz="2600" dirty="0"/>
              <a:t>בתחילת ההרפתקה הקבוצה יושבת בחדר ההמתנה של המלך. חדר ההמתנה מפואר, יש שם כורסאות מרופדות ושולחן מעוצב מעץ כהה שעליו מוגשים ירקות, גבינות ומשקאות.</a:t>
            </a:r>
          </a:p>
          <a:p>
            <a:pPr algn="r" rtl="1"/>
            <a:r>
              <a:rPr lang="he-IL" sz="2600" dirty="0"/>
              <a:t>בשלב הזה מומלץ לבקש מהשחקנים להציג את הדמויות – איך הן נראות ומה שפת הגוף שלהן. בנוסף שיספרו אילו מעשי גבורה הדמויות עשו שגרמו למלך לבחור בהן כשליחות למשימה הנוכחית.</a:t>
            </a:r>
          </a:p>
        </p:txBody>
      </p:sp>
      <p:sp>
        <p:nvSpPr>
          <p:cNvPr id="15" name="Content Placeholder 14">
            <a:extLst>
              <a:ext uri="{FF2B5EF4-FFF2-40B4-BE49-F238E27FC236}">
                <a16:creationId xmlns:a16="http://schemas.microsoft.com/office/drawing/2014/main" id="{3024C18A-D77E-445F-BE71-FDD8599F6CAF}"/>
              </a:ext>
            </a:extLst>
          </p:cNvPr>
          <p:cNvSpPr>
            <a:spLocks noGrp="1"/>
          </p:cNvSpPr>
          <p:nvPr>
            <p:ph idx="1"/>
          </p:nvPr>
        </p:nvSpPr>
        <p:spPr>
          <a:xfrm>
            <a:off x="79788" y="1646604"/>
            <a:ext cx="4876799" cy="4167188"/>
          </a:xfrm>
        </p:spPr>
        <p:txBody>
          <a:bodyPr>
            <a:normAutofit lnSpcReduction="10000"/>
          </a:bodyPr>
          <a:lstStyle/>
          <a:p>
            <a:pPr marL="0" indent="0" algn="r" rtl="1">
              <a:buNone/>
            </a:pPr>
            <a:r>
              <a:rPr lang="he-IL" sz="2600" dirty="0">
                <a:solidFill>
                  <a:schemeClr val="accent1">
                    <a:lumMod val="60000"/>
                    <a:lumOff val="40000"/>
                  </a:schemeClr>
                </a:solidFill>
                <a:highlight>
                  <a:srgbClr val="800080"/>
                </a:highlight>
                <a:cs typeface="+mj-cs"/>
              </a:rPr>
              <a:t>לאחר זמן מה, אחד מהשומרים של המלך פותח את הדלת, השומר שרירי, לובש שריון מטבעות ואוחז חנית ארוכה, הוא מחוויה לחבורה להיכנס.</a:t>
            </a:r>
          </a:p>
          <a:p>
            <a:pPr marL="0" indent="0" algn="r" rtl="1">
              <a:buNone/>
            </a:pPr>
            <a:r>
              <a:rPr lang="he-IL" sz="2600" dirty="0">
                <a:solidFill>
                  <a:schemeClr val="accent1">
                    <a:lumMod val="60000"/>
                    <a:lumOff val="40000"/>
                  </a:schemeClr>
                </a:solidFill>
                <a:highlight>
                  <a:srgbClr val="800080"/>
                </a:highlight>
                <a:cs typeface="+mj-cs"/>
              </a:rPr>
              <a:t>המלך הוא גמד שמנמן עם שיער אדמוני ארוך אסוף בקוקו. יש לו כתר זהוב עם אבני חן כחולות משובצות עליו. הוא לובש גלימה יקרה בצבע סגול ויושב על כס זהב מפואר המעוצב כמו ראש של דרקון, שהעיניים שלו, העשויות משני יהלומים, נראות כאילו הן עוקבות אחריכם לכל מקום.</a:t>
            </a:r>
          </a:p>
        </p:txBody>
      </p:sp>
    </p:spTree>
    <p:extLst>
      <p:ext uri="{BB962C8B-B14F-4D97-AF65-F5344CB8AC3E}">
        <p14:creationId xmlns:p14="http://schemas.microsoft.com/office/powerpoint/2010/main" val="2604115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1C3C9D3-2D64-40D7-9119-F21AC7240647}"/>
              </a:ext>
            </a:extLst>
          </p:cNvPr>
          <p:cNvSpPr txBox="1"/>
          <p:nvPr/>
        </p:nvSpPr>
        <p:spPr>
          <a:xfrm>
            <a:off x="6514532" y="313238"/>
            <a:ext cx="5366916" cy="3693319"/>
          </a:xfrm>
          <a:prstGeom prst="rect">
            <a:avLst/>
          </a:prstGeom>
          <a:noFill/>
        </p:spPr>
        <p:txBody>
          <a:bodyPr wrap="square" rtlCol="1">
            <a:spAutoFit/>
          </a:bodyPr>
          <a:lstStyle/>
          <a:p>
            <a:pPr algn="r" rtl="1"/>
            <a:r>
              <a:rPr lang="he-IL" sz="2600" dirty="0">
                <a:solidFill>
                  <a:schemeClr val="accent1">
                    <a:lumMod val="60000"/>
                    <a:lumOff val="40000"/>
                  </a:schemeClr>
                </a:solidFill>
                <a:highlight>
                  <a:srgbClr val="800080"/>
                </a:highlight>
                <a:cs typeface="+mj-cs"/>
              </a:rPr>
              <a:t>המלך </a:t>
            </a:r>
            <a:r>
              <a:rPr lang="he-IL" sz="2600" dirty="0" err="1">
                <a:solidFill>
                  <a:schemeClr val="accent1">
                    <a:lumMod val="60000"/>
                    <a:lumOff val="40000"/>
                  </a:schemeClr>
                </a:solidFill>
                <a:highlight>
                  <a:srgbClr val="800080"/>
                </a:highlight>
                <a:cs typeface="+mj-cs"/>
              </a:rPr>
              <a:t>סיגמונד</a:t>
            </a:r>
            <a:r>
              <a:rPr lang="he-IL" sz="2600" dirty="0">
                <a:solidFill>
                  <a:schemeClr val="accent1">
                    <a:lumMod val="60000"/>
                    <a:lumOff val="40000"/>
                  </a:schemeClr>
                </a:solidFill>
                <a:highlight>
                  <a:srgbClr val="800080"/>
                </a:highlight>
                <a:cs typeface="+mj-cs"/>
              </a:rPr>
              <a:t>:</a:t>
            </a:r>
          </a:p>
          <a:p>
            <a:pPr algn="r" rtl="1"/>
            <a:r>
              <a:rPr lang="he-IL" sz="2600" dirty="0">
                <a:solidFill>
                  <a:schemeClr val="accent1">
                    <a:lumMod val="60000"/>
                    <a:lumOff val="40000"/>
                  </a:schemeClr>
                </a:solidFill>
                <a:highlight>
                  <a:srgbClr val="800080"/>
                </a:highlight>
                <a:cs typeface="+mj-cs"/>
              </a:rPr>
              <a:t>"שלום הרפתקנים אמיצים,</a:t>
            </a:r>
            <a:br>
              <a:rPr lang="en-US" sz="2600" dirty="0">
                <a:solidFill>
                  <a:schemeClr val="accent1">
                    <a:lumMod val="60000"/>
                    <a:lumOff val="40000"/>
                  </a:schemeClr>
                </a:solidFill>
                <a:highlight>
                  <a:srgbClr val="800080"/>
                </a:highlight>
                <a:cs typeface="+mj-cs"/>
              </a:rPr>
            </a:br>
            <a:r>
              <a:rPr lang="he-IL" sz="2600" dirty="0">
                <a:solidFill>
                  <a:schemeClr val="accent1">
                    <a:lumMod val="60000"/>
                    <a:lumOff val="40000"/>
                  </a:schemeClr>
                </a:solidFill>
                <a:highlight>
                  <a:srgbClr val="800080"/>
                </a:highlight>
                <a:cs typeface="+mj-cs"/>
              </a:rPr>
              <a:t>אני, המלך </a:t>
            </a:r>
            <a:r>
              <a:rPr lang="he-IL" sz="2600" dirty="0" err="1">
                <a:solidFill>
                  <a:schemeClr val="accent1">
                    <a:lumMod val="60000"/>
                    <a:lumOff val="40000"/>
                  </a:schemeClr>
                </a:solidFill>
                <a:highlight>
                  <a:srgbClr val="800080"/>
                </a:highlight>
                <a:cs typeface="+mj-cs"/>
              </a:rPr>
              <a:t>סיגמונד</a:t>
            </a:r>
            <a:r>
              <a:rPr lang="he-IL" sz="2600" dirty="0">
                <a:solidFill>
                  <a:schemeClr val="accent1">
                    <a:lumMod val="60000"/>
                    <a:lumOff val="40000"/>
                  </a:schemeClr>
                </a:solidFill>
                <a:highlight>
                  <a:srgbClr val="800080"/>
                </a:highlight>
                <a:cs typeface="+mj-cs"/>
              </a:rPr>
              <a:t>, קורא לכם להסיר מעלינו את הקללה הנוראית שנפלה על הארץ שלנו. מאז שהממתקים של האנשים התחילו להיעלם, כולם נהיו עצובים מאוד, וזה מעציב אותי! אני רק רוצה לראות את האנשים מחייכים שוב, לכן זה חייב להיפסק!</a:t>
            </a:r>
          </a:p>
          <a:p>
            <a:pPr algn="r" rtl="1"/>
            <a:endParaRPr lang="he-IL" sz="2600" dirty="0"/>
          </a:p>
        </p:txBody>
      </p:sp>
      <p:sp>
        <p:nvSpPr>
          <p:cNvPr id="12" name="Content Placeholder 11">
            <a:extLst>
              <a:ext uri="{FF2B5EF4-FFF2-40B4-BE49-F238E27FC236}">
                <a16:creationId xmlns:a16="http://schemas.microsoft.com/office/drawing/2014/main" id="{8ED1A0E4-DD3F-4929-B8F0-B68FDEC57A2A}"/>
              </a:ext>
            </a:extLst>
          </p:cNvPr>
          <p:cNvSpPr>
            <a:spLocks noGrp="1"/>
          </p:cNvSpPr>
          <p:nvPr>
            <p:ph idx="1"/>
          </p:nvPr>
        </p:nvSpPr>
        <p:spPr>
          <a:xfrm>
            <a:off x="252443" y="272625"/>
            <a:ext cx="5366917" cy="4062352"/>
          </a:xfrm>
        </p:spPr>
        <p:txBody>
          <a:bodyPr>
            <a:normAutofit fontScale="92500" lnSpcReduction="20000"/>
          </a:bodyPr>
          <a:lstStyle/>
          <a:p>
            <a:pPr marL="0" indent="0" algn="r" rtl="1">
              <a:buNone/>
            </a:pPr>
            <a:r>
              <a:rPr lang="he-IL" dirty="0"/>
              <a:t>לאחר שהמלך מדבר, </a:t>
            </a:r>
            <a:r>
              <a:rPr lang="he-IL" dirty="0" err="1"/>
              <a:t>פלאביוס</a:t>
            </a:r>
            <a:r>
              <a:rPr lang="he-IL" dirty="0"/>
              <a:t>, הקוסמת הגדולה ניגשת אל הקבוצה כדי לדבר על פרטי המסע. היא אלפית, גבוהה כמעט פי שתיים מהמלך. היא לובשת גלימות כחולות פשוטות הנגררות על הרצפה מאחוריה כאשר היא הולכת. הפנים שלה מוסתרות בברדס, אבל ניתן בבירור לראות את הניצוץ הירקרק של העיניים החודרות שלה. היא פונה אל הקבוצה ומדברת בביטחון – </a:t>
            </a:r>
            <a:br>
              <a:rPr lang="en-US" dirty="0"/>
            </a:br>
            <a:r>
              <a:rPr lang="he-IL" dirty="0"/>
              <a:t>"לפי המחקר שלי, כדי שזה יעבוד עליכם לעמוד על צלחת כסף בזמן שאנחנו נדקלם את המזמור המסורתי"</a:t>
            </a:r>
          </a:p>
        </p:txBody>
      </p:sp>
      <p:sp>
        <p:nvSpPr>
          <p:cNvPr id="14" name="TextBox 13">
            <a:extLst>
              <a:ext uri="{FF2B5EF4-FFF2-40B4-BE49-F238E27FC236}">
                <a16:creationId xmlns:a16="http://schemas.microsoft.com/office/drawing/2014/main" id="{01CC1FC2-FD9F-4533-8D9B-941D75A4830C}"/>
              </a:ext>
            </a:extLst>
          </p:cNvPr>
          <p:cNvSpPr txBox="1"/>
          <p:nvPr/>
        </p:nvSpPr>
        <p:spPr>
          <a:xfrm>
            <a:off x="5619360" y="3564791"/>
            <a:ext cx="6262088" cy="3293209"/>
          </a:xfrm>
          <a:prstGeom prst="rect">
            <a:avLst/>
          </a:prstGeom>
          <a:noFill/>
        </p:spPr>
        <p:txBody>
          <a:bodyPr wrap="square" rtlCol="1">
            <a:spAutoFit/>
          </a:bodyPr>
          <a:lstStyle/>
          <a:p>
            <a:pPr algn="r" rtl="1"/>
            <a:r>
              <a:rPr lang="he-IL" sz="2600" dirty="0">
                <a:solidFill>
                  <a:schemeClr val="accent1">
                    <a:lumMod val="60000"/>
                    <a:lumOff val="40000"/>
                  </a:schemeClr>
                </a:solidFill>
                <a:highlight>
                  <a:srgbClr val="800080"/>
                </a:highlight>
                <a:cs typeface="+mj-cs"/>
              </a:rPr>
              <a:t>הקוסמים המלכותיים גילו דרך אפשרית להגיע אל טירת הסוכר. </a:t>
            </a:r>
            <a:r>
              <a:rPr lang="he-IL" sz="2600" dirty="0" err="1">
                <a:solidFill>
                  <a:schemeClr val="accent1">
                    <a:lumMod val="60000"/>
                    <a:lumOff val="40000"/>
                  </a:schemeClr>
                </a:solidFill>
                <a:highlight>
                  <a:srgbClr val="800080"/>
                </a:highlight>
                <a:cs typeface="+mj-cs"/>
              </a:rPr>
              <a:t>האמנים</a:t>
            </a:r>
            <a:r>
              <a:rPr lang="he-IL" sz="2600" dirty="0">
                <a:solidFill>
                  <a:schemeClr val="accent1">
                    <a:lumMod val="60000"/>
                    <a:lumOff val="40000"/>
                  </a:schemeClr>
                </a:solidFill>
                <a:highlight>
                  <a:srgbClr val="800080"/>
                </a:highlight>
                <a:cs typeface="+mj-cs"/>
              </a:rPr>
              <a:t> הטובים ביותר בנו צלחת ממתקים כסופה, גדולה מספיק שקבוצת הרפתקנים תוכל לעמוד עליה ולהעביר אתכם אל הטירה. אני רוצה שתעצרו את הקוסם בכל דרך שהיא! אתם תזכו בפרסים ובתהילה כשתחזרו מהמשימה, אני סומך עליכם!</a:t>
            </a:r>
            <a:br>
              <a:rPr lang="en-US" sz="2600" dirty="0">
                <a:solidFill>
                  <a:schemeClr val="accent1">
                    <a:lumMod val="60000"/>
                    <a:lumOff val="40000"/>
                  </a:schemeClr>
                </a:solidFill>
                <a:highlight>
                  <a:srgbClr val="800080"/>
                </a:highlight>
                <a:cs typeface="+mj-cs"/>
              </a:rPr>
            </a:br>
            <a:r>
              <a:rPr lang="he-IL" sz="2600" dirty="0">
                <a:solidFill>
                  <a:schemeClr val="accent1">
                    <a:lumMod val="60000"/>
                    <a:lumOff val="40000"/>
                  </a:schemeClr>
                </a:solidFill>
                <a:highlight>
                  <a:srgbClr val="800080"/>
                </a:highlight>
                <a:cs typeface="+mj-cs"/>
              </a:rPr>
              <a:t>הקוסמת הגדולה, </a:t>
            </a:r>
            <a:r>
              <a:rPr lang="he-IL" sz="2600" dirty="0" err="1">
                <a:solidFill>
                  <a:schemeClr val="accent1">
                    <a:lumMod val="60000"/>
                    <a:lumOff val="40000"/>
                  </a:schemeClr>
                </a:solidFill>
                <a:highlight>
                  <a:srgbClr val="800080"/>
                </a:highlight>
                <a:cs typeface="+mj-cs"/>
              </a:rPr>
              <a:t>פלאביוס</a:t>
            </a:r>
            <a:r>
              <a:rPr lang="he-IL" sz="2600" dirty="0">
                <a:solidFill>
                  <a:schemeClr val="accent1">
                    <a:lumMod val="60000"/>
                    <a:lumOff val="40000"/>
                  </a:schemeClr>
                </a:solidFill>
                <a:highlight>
                  <a:srgbClr val="800080"/>
                </a:highlight>
                <a:cs typeface="+mj-cs"/>
              </a:rPr>
              <a:t>, תדריך אתכם מכאן."</a:t>
            </a:r>
          </a:p>
          <a:p>
            <a:pPr algn="r" rtl="1"/>
            <a:endParaRPr lang="he-IL" sz="2600" dirty="0"/>
          </a:p>
        </p:txBody>
      </p:sp>
      <p:pic>
        <p:nvPicPr>
          <p:cNvPr id="15" name="Picture 14">
            <a:extLst>
              <a:ext uri="{FF2B5EF4-FFF2-40B4-BE49-F238E27FC236}">
                <a16:creationId xmlns:a16="http://schemas.microsoft.com/office/drawing/2014/main" id="{91106BAB-2A47-41D0-9257-586F42397F1E}"/>
              </a:ext>
            </a:extLst>
          </p:cNvPr>
          <p:cNvPicPr>
            <a:picLocks noChangeAspect="1"/>
          </p:cNvPicPr>
          <p:nvPr/>
        </p:nvPicPr>
        <p:blipFill>
          <a:blip r:embed="rId2"/>
          <a:stretch>
            <a:fillRect/>
          </a:stretch>
        </p:blipFill>
        <p:spPr>
          <a:xfrm>
            <a:off x="0" y="3895558"/>
            <a:ext cx="2224585" cy="2962442"/>
          </a:xfrm>
          <a:prstGeom prst="rect">
            <a:avLst/>
          </a:prstGeom>
        </p:spPr>
      </p:pic>
    </p:spTree>
    <p:extLst>
      <p:ext uri="{BB962C8B-B14F-4D97-AF65-F5344CB8AC3E}">
        <p14:creationId xmlns:p14="http://schemas.microsoft.com/office/powerpoint/2010/main" val="2259353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E198F8F-AEC7-4796-86E2-4234C7508E44}"/>
              </a:ext>
            </a:extLst>
          </p:cNvPr>
          <p:cNvPicPr>
            <a:picLocks noChangeAspect="1"/>
          </p:cNvPicPr>
          <p:nvPr/>
        </p:nvPicPr>
        <p:blipFill>
          <a:blip r:embed="rId2"/>
          <a:stretch>
            <a:fillRect/>
          </a:stretch>
        </p:blipFill>
        <p:spPr>
          <a:xfrm>
            <a:off x="0" y="988625"/>
            <a:ext cx="3193576" cy="5267182"/>
          </a:xfrm>
          <a:prstGeom prst="rect">
            <a:avLst/>
          </a:prstGeom>
        </p:spPr>
      </p:pic>
      <p:sp>
        <p:nvSpPr>
          <p:cNvPr id="10" name="TextBox 9">
            <a:extLst>
              <a:ext uri="{FF2B5EF4-FFF2-40B4-BE49-F238E27FC236}">
                <a16:creationId xmlns:a16="http://schemas.microsoft.com/office/drawing/2014/main" id="{F0CAC0F7-7B8F-4B1A-89C1-B5D2A38DA63B}"/>
              </a:ext>
            </a:extLst>
          </p:cNvPr>
          <p:cNvSpPr txBox="1"/>
          <p:nvPr/>
        </p:nvSpPr>
        <p:spPr>
          <a:xfrm>
            <a:off x="3061289" y="0"/>
            <a:ext cx="9047431" cy="5293757"/>
          </a:xfrm>
          <a:prstGeom prst="rect">
            <a:avLst/>
          </a:prstGeom>
          <a:noFill/>
        </p:spPr>
        <p:txBody>
          <a:bodyPr wrap="square" rtlCol="1">
            <a:spAutoFit/>
          </a:bodyPr>
          <a:lstStyle/>
          <a:p>
            <a:pPr algn="r" rtl="1"/>
            <a:r>
              <a:rPr lang="he-IL" sz="2600" dirty="0"/>
              <a:t>הקוסמת מובילה את החבורה אל חדר נפרד בו יש צלוחית כסף מחוברת אל הרצפה. </a:t>
            </a:r>
            <a:r>
              <a:rPr lang="he-IL" sz="2600" dirty="0" err="1"/>
              <a:t>פלאביוס</a:t>
            </a:r>
            <a:r>
              <a:rPr lang="he-IL" sz="2600" dirty="0"/>
              <a:t> אומרת להם שאם הם יעמדו על הצלחת בזמן שהיא תדקלם את המזמור הם יועברו בקסם אל מישור הקיום של טירת הסוכר שיצר המכשף העצמתי בונבון. בנוסף, היא אומרת להם שהדרך היחידה לחזור למישור הקיום הזה היא באמצעות שימוש בקמע הקסם של בונבון בזמן שעומדים על הצלחת, הקמע הוא תכשיט כחול עם אבן חן סגולה בוהקת.</a:t>
            </a:r>
            <a:br>
              <a:rPr lang="en-US" sz="2600" dirty="0"/>
            </a:br>
            <a:r>
              <a:rPr lang="he-IL" sz="2600" dirty="0"/>
              <a:t>כדי להסיר את הקללה יש להביא בחזרה מהעולם של טירת הסוכר את מטה הקסם של בונבון, כך </a:t>
            </a:r>
            <a:r>
              <a:rPr lang="he-IL" sz="2600" dirty="0" err="1"/>
              <a:t>פלאביוס</a:t>
            </a:r>
            <a:r>
              <a:rPr lang="he-IL" sz="2600" dirty="0"/>
              <a:t> תוכל להפוך את הקללה. המטה הוא מטה מפותל העשוי מעץ לבן ועץ אדום שזורים זה בזה. </a:t>
            </a:r>
          </a:p>
          <a:p>
            <a:pPr algn="r" rtl="1"/>
            <a:r>
              <a:rPr lang="he-IL" sz="2600" dirty="0" err="1"/>
              <a:t>פלאביוס</a:t>
            </a:r>
            <a:r>
              <a:rPr lang="he-IL" sz="2600" dirty="0"/>
              <a:t> מתארת את בונבון כמכשף עצמתי וזקן, עם גלימות מזהב.</a:t>
            </a:r>
            <a:br>
              <a:rPr lang="en-US" sz="2600" dirty="0"/>
            </a:br>
            <a:endParaRPr lang="he-IL" sz="2600" dirty="0"/>
          </a:p>
          <a:p>
            <a:pPr algn="r" rtl="1"/>
            <a:endParaRPr lang="he-IL" sz="2600" dirty="0"/>
          </a:p>
        </p:txBody>
      </p:sp>
      <p:sp>
        <p:nvSpPr>
          <p:cNvPr id="17" name="Content Placeholder 16">
            <a:extLst>
              <a:ext uri="{FF2B5EF4-FFF2-40B4-BE49-F238E27FC236}">
                <a16:creationId xmlns:a16="http://schemas.microsoft.com/office/drawing/2014/main" id="{47B1C204-B599-4C26-852D-E8BEA7FF8055}"/>
              </a:ext>
            </a:extLst>
          </p:cNvPr>
          <p:cNvSpPr>
            <a:spLocks noGrp="1"/>
          </p:cNvSpPr>
          <p:nvPr>
            <p:ph idx="1"/>
          </p:nvPr>
        </p:nvSpPr>
        <p:spPr>
          <a:xfrm>
            <a:off x="3529506" y="5071068"/>
            <a:ext cx="6069419" cy="1498637"/>
          </a:xfrm>
        </p:spPr>
        <p:txBody>
          <a:bodyPr>
            <a:normAutofit fontScale="92500" lnSpcReduction="10000"/>
          </a:bodyPr>
          <a:lstStyle/>
          <a:p>
            <a:pPr marL="0" indent="0" algn="r" rtl="1">
              <a:buNone/>
            </a:pPr>
            <a:r>
              <a:rPr lang="he-IL" dirty="0">
                <a:solidFill>
                  <a:schemeClr val="accent2"/>
                </a:solidFill>
              </a:rPr>
              <a:t>המשימה של ההרפתקנים היא להביא חזרה מטירת הסוכר את מטה הקסם של בונבון.</a:t>
            </a:r>
          </a:p>
          <a:p>
            <a:pPr marL="0" indent="0" algn="r" rtl="1">
              <a:buNone/>
            </a:pPr>
            <a:r>
              <a:rPr lang="he-IL" dirty="0">
                <a:solidFill>
                  <a:schemeClr val="accent2"/>
                </a:solidFill>
              </a:rPr>
              <a:t>אבל הם לא יוכלו לשוב חזרה אל העולם הנוכחי בלי קמע הקסם שנמצא בטירה.</a:t>
            </a:r>
          </a:p>
        </p:txBody>
      </p:sp>
    </p:spTree>
    <p:extLst>
      <p:ext uri="{BB962C8B-B14F-4D97-AF65-F5344CB8AC3E}">
        <p14:creationId xmlns:p14="http://schemas.microsoft.com/office/powerpoint/2010/main" val="2235735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descr="A screenshot of a cell phone&#10;&#10;Description automatically generated">
            <a:extLst>
              <a:ext uri="{FF2B5EF4-FFF2-40B4-BE49-F238E27FC236}">
                <a16:creationId xmlns:a16="http://schemas.microsoft.com/office/drawing/2014/main" id="{BDF9A67D-4E55-4B0C-8909-70BF26DB426D}"/>
              </a:ext>
            </a:extLst>
          </p:cNvPr>
          <p:cNvPicPr>
            <a:picLocks noChangeAspect="1"/>
          </p:cNvPicPr>
          <p:nvPr/>
        </p:nvPicPr>
        <p:blipFill rotWithShape="1">
          <a:blip r:embed="rId2">
            <a:extLst>
              <a:ext uri="{28A0092B-C50C-407E-A947-70E740481C1C}">
                <a14:useLocalDpi xmlns:a14="http://schemas.microsoft.com/office/drawing/2010/main" val="0"/>
              </a:ext>
            </a:extLst>
          </a:blip>
          <a:srcRect t="63341"/>
          <a:stretch/>
        </p:blipFill>
        <p:spPr>
          <a:xfrm>
            <a:off x="146573" y="210612"/>
            <a:ext cx="5800896" cy="2413796"/>
          </a:xfrm>
          <a:prstGeom prst="rect">
            <a:avLst/>
          </a:prstGeom>
        </p:spPr>
      </p:pic>
      <p:sp>
        <p:nvSpPr>
          <p:cNvPr id="8" name="Content Placeholder 7">
            <a:extLst>
              <a:ext uri="{FF2B5EF4-FFF2-40B4-BE49-F238E27FC236}">
                <a16:creationId xmlns:a16="http://schemas.microsoft.com/office/drawing/2014/main" id="{4EB9849A-2E38-4323-B6DD-577EDBBB3F4F}"/>
              </a:ext>
            </a:extLst>
          </p:cNvPr>
          <p:cNvSpPr>
            <a:spLocks noGrp="1"/>
          </p:cNvSpPr>
          <p:nvPr>
            <p:ph idx="1"/>
          </p:nvPr>
        </p:nvSpPr>
        <p:spPr>
          <a:xfrm>
            <a:off x="5432405" y="300251"/>
            <a:ext cx="6732896" cy="6455391"/>
          </a:xfrm>
        </p:spPr>
        <p:txBody>
          <a:bodyPr>
            <a:normAutofit fontScale="92500" lnSpcReduction="20000"/>
          </a:bodyPr>
          <a:lstStyle/>
          <a:p>
            <a:pPr marL="0" indent="0" algn="r" rtl="1">
              <a:buNone/>
            </a:pPr>
            <a:br>
              <a:rPr lang="en-US" dirty="0"/>
            </a:br>
            <a:r>
              <a:rPr lang="he-IL" dirty="0"/>
              <a:t>כשהם מסיימים לקבל את ההנחיות </a:t>
            </a:r>
            <a:r>
              <a:rPr lang="he-IL" dirty="0" err="1"/>
              <a:t>מפלאביוס</a:t>
            </a:r>
            <a:r>
              <a:rPr lang="he-IL" dirty="0"/>
              <a:t>, היא מלווה אותם אל צלחת הכסף הגדולה שנמצאת במרכז החדר ומבקשת מהם לעמוד עליה. כאשר הם יעמדו עליה היא תדקלם בקול ברור את המזמור המסורתי:</a:t>
            </a:r>
          </a:p>
          <a:p>
            <a:pPr algn="r" rtl="1"/>
            <a:endParaRPr lang="he-IL" dirty="0"/>
          </a:p>
          <a:p>
            <a:pPr marL="0" indent="0" algn="r" rtl="1">
              <a:buNone/>
            </a:pPr>
            <a:r>
              <a:rPr lang="he-IL" dirty="0">
                <a:solidFill>
                  <a:schemeClr val="accent1">
                    <a:lumMod val="60000"/>
                    <a:lumOff val="40000"/>
                  </a:schemeClr>
                </a:solidFill>
                <a:highlight>
                  <a:srgbClr val="800080"/>
                </a:highlight>
              </a:rPr>
              <a:t>בונבון </a:t>
            </a:r>
            <a:r>
              <a:rPr lang="he-IL" dirty="0" err="1">
                <a:solidFill>
                  <a:schemeClr val="accent1">
                    <a:lumMod val="60000"/>
                    <a:lumOff val="40000"/>
                  </a:schemeClr>
                </a:solidFill>
                <a:highlight>
                  <a:srgbClr val="800080"/>
                </a:highlight>
              </a:rPr>
              <a:t>בונבון</a:t>
            </a:r>
            <a:r>
              <a:rPr lang="he-IL" dirty="0">
                <a:solidFill>
                  <a:schemeClr val="accent1">
                    <a:lumMod val="60000"/>
                    <a:lumOff val="40000"/>
                  </a:schemeClr>
                </a:solidFill>
                <a:highlight>
                  <a:srgbClr val="800080"/>
                </a:highlight>
              </a:rPr>
              <a:t>, בוא לראות!</a:t>
            </a:r>
          </a:p>
          <a:p>
            <a:pPr marL="0" indent="0" algn="r" rtl="1">
              <a:buNone/>
            </a:pPr>
            <a:r>
              <a:rPr lang="he-IL" dirty="0">
                <a:solidFill>
                  <a:schemeClr val="accent1">
                    <a:lumMod val="60000"/>
                    <a:lumOff val="40000"/>
                  </a:schemeClr>
                </a:solidFill>
                <a:highlight>
                  <a:srgbClr val="800080"/>
                </a:highlight>
              </a:rPr>
              <a:t>הילדים שובבים ככל שניתן להיות.</a:t>
            </a:r>
          </a:p>
          <a:p>
            <a:pPr marL="0" indent="0" algn="r" rtl="1">
              <a:buNone/>
            </a:pPr>
            <a:r>
              <a:rPr lang="he-IL" dirty="0">
                <a:solidFill>
                  <a:schemeClr val="accent1">
                    <a:lumMod val="60000"/>
                    <a:lumOff val="40000"/>
                  </a:schemeClr>
                </a:solidFill>
                <a:highlight>
                  <a:srgbClr val="800080"/>
                </a:highlight>
              </a:rPr>
              <a:t>קח את הממתקים שלהם</a:t>
            </a:r>
            <a:r>
              <a:rPr lang="en-US" dirty="0">
                <a:solidFill>
                  <a:schemeClr val="accent1">
                    <a:lumMod val="60000"/>
                    <a:lumOff val="40000"/>
                  </a:schemeClr>
                </a:solidFill>
                <a:highlight>
                  <a:srgbClr val="800080"/>
                </a:highlight>
              </a:rPr>
              <a:t>;</a:t>
            </a:r>
            <a:r>
              <a:rPr lang="he-IL" dirty="0">
                <a:solidFill>
                  <a:schemeClr val="accent1">
                    <a:lumMod val="60000"/>
                    <a:lumOff val="40000"/>
                  </a:schemeClr>
                </a:solidFill>
                <a:highlight>
                  <a:srgbClr val="800080"/>
                </a:highlight>
              </a:rPr>
              <a:t> הם כה טעימים.</a:t>
            </a:r>
          </a:p>
          <a:p>
            <a:pPr marL="0" indent="0" algn="r" rtl="1">
              <a:buNone/>
            </a:pPr>
            <a:r>
              <a:rPr lang="he-IL" dirty="0">
                <a:solidFill>
                  <a:schemeClr val="accent1">
                    <a:lumMod val="60000"/>
                    <a:lumOff val="40000"/>
                  </a:schemeClr>
                </a:solidFill>
                <a:highlight>
                  <a:srgbClr val="800080"/>
                </a:highlight>
              </a:rPr>
              <a:t>שוב ושוב אחזור במעגלים</a:t>
            </a:r>
          </a:p>
          <a:p>
            <a:pPr marL="0" indent="0" algn="r" rtl="1">
              <a:buNone/>
            </a:pPr>
            <a:endParaRPr lang="he-IL" dirty="0">
              <a:solidFill>
                <a:schemeClr val="accent1">
                  <a:lumMod val="60000"/>
                  <a:lumOff val="40000"/>
                </a:schemeClr>
              </a:solidFill>
              <a:highlight>
                <a:srgbClr val="800080"/>
              </a:highlight>
            </a:endParaRPr>
          </a:p>
          <a:p>
            <a:pPr marL="0" indent="0" algn="r" rtl="1">
              <a:buNone/>
            </a:pPr>
            <a:r>
              <a:rPr lang="he-IL" dirty="0"/>
              <a:t>לאחר שנשמע המזמור, ההרפתקנים נעלמים ומופיעים בגן של טירת הסוכר. עליהם למצוא דרך להגיע בבטחה אל הטירה ולהתמודד עם בונבון. (בעמוד הבא מופיע תיאור עולם טירת הסוכר)</a:t>
            </a:r>
          </a:p>
          <a:p>
            <a:pPr marL="0" indent="0" algn="r" rtl="1">
              <a:buNone/>
            </a:pPr>
            <a:r>
              <a:rPr lang="he-IL" dirty="0"/>
              <a:t> </a:t>
            </a:r>
          </a:p>
          <a:p>
            <a:pPr marL="0" indent="0" algn="r" rtl="1">
              <a:buNone/>
            </a:pPr>
            <a:endParaRPr lang="he-IL" dirty="0">
              <a:solidFill>
                <a:schemeClr val="accent1">
                  <a:lumMod val="60000"/>
                  <a:lumOff val="40000"/>
                </a:schemeClr>
              </a:solidFill>
              <a:highlight>
                <a:srgbClr val="800080"/>
              </a:highlight>
            </a:endParaRPr>
          </a:p>
          <a:p>
            <a:pPr algn="r" rtl="1"/>
            <a:endParaRPr lang="he-IL" dirty="0"/>
          </a:p>
          <a:p>
            <a:endParaRPr lang="he-IL" dirty="0"/>
          </a:p>
        </p:txBody>
      </p:sp>
      <p:pic>
        <p:nvPicPr>
          <p:cNvPr id="11" name="Picture 10">
            <a:extLst>
              <a:ext uri="{FF2B5EF4-FFF2-40B4-BE49-F238E27FC236}">
                <a16:creationId xmlns:a16="http://schemas.microsoft.com/office/drawing/2014/main" id="{50E794B8-701D-402E-90BE-BE7AF56E830E}"/>
              </a:ext>
            </a:extLst>
          </p:cNvPr>
          <p:cNvPicPr>
            <a:picLocks noChangeAspect="1"/>
          </p:cNvPicPr>
          <p:nvPr/>
        </p:nvPicPr>
        <p:blipFill>
          <a:blip r:embed="rId3"/>
          <a:stretch>
            <a:fillRect/>
          </a:stretch>
        </p:blipFill>
        <p:spPr>
          <a:xfrm>
            <a:off x="0" y="2714047"/>
            <a:ext cx="4725059" cy="4143953"/>
          </a:xfrm>
          <a:prstGeom prst="rect">
            <a:avLst/>
          </a:prstGeom>
        </p:spPr>
      </p:pic>
    </p:spTree>
    <p:extLst>
      <p:ext uri="{BB962C8B-B14F-4D97-AF65-F5344CB8AC3E}">
        <p14:creationId xmlns:p14="http://schemas.microsoft.com/office/powerpoint/2010/main" val="3258669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E74B3936-0DC1-42B9-8CC9-8A3BA18B3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043" y="1775505"/>
            <a:ext cx="3248478" cy="3477110"/>
          </a:xfrm>
          <a:prstGeom prst="rect">
            <a:avLst/>
          </a:prstGeom>
        </p:spPr>
      </p:pic>
      <p:sp>
        <p:nvSpPr>
          <p:cNvPr id="12" name="Title 11">
            <a:extLst>
              <a:ext uri="{FF2B5EF4-FFF2-40B4-BE49-F238E27FC236}">
                <a16:creationId xmlns:a16="http://schemas.microsoft.com/office/drawing/2014/main" id="{DEA37C90-D594-4D62-ABBD-D46BFB1E27A7}"/>
              </a:ext>
            </a:extLst>
          </p:cNvPr>
          <p:cNvSpPr>
            <a:spLocks noGrp="1"/>
          </p:cNvSpPr>
          <p:nvPr>
            <p:ph type="title"/>
          </p:nvPr>
        </p:nvSpPr>
        <p:spPr/>
        <p:txBody>
          <a:bodyPr/>
          <a:lstStyle/>
          <a:p>
            <a:endParaRPr lang="he-IL" dirty="0"/>
          </a:p>
        </p:txBody>
      </p:sp>
    </p:spTree>
    <p:extLst>
      <p:ext uri="{BB962C8B-B14F-4D97-AF65-F5344CB8AC3E}">
        <p14:creationId xmlns:p14="http://schemas.microsoft.com/office/powerpoint/2010/main" val="2090463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E4F94-FA85-4A8E-A3D2-080B4565A206}"/>
              </a:ext>
            </a:extLst>
          </p:cNvPr>
          <p:cNvSpPr>
            <a:spLocks noGrp="1"/>
          </p:cNvSpPr>
          <p:nvPr>
            <p:ph type="title"/>
          </p:nvPr>
        </p:nvSpPr>
        <p:spPr/>
        <p:txBody>
          <a:bodyPr/>
          <a:lstStyle/>
          <a:p>
            <a:endParaRPr lang="he-IL"/>
          </a:p>
        </p:txBody>
      </p:sp>
      <p:pic>
        <p:nvPicPr>
          <p:cNvPr id="5" name="Content Placeholder 4" descr="A screenshot of a cell phone&#10;&#10;Description automatically generated">
            <a:extLst>
              <a:ext uri="{FF2B5EF4-FFF2-40B4-BE49-F238E27FC236}">
                <a16:creationId xmlns:a16="http://schemas.microsoft.com/office/drawing/2014/main" id="{3617336E-DA89-4C47-ACB4-6E8CA45119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39237"/>
            <a:ext cx="3172268" cy="3162741"/>
          </a:xfrm>
        </p:spPr>
      </p:pic>
      <p:pic>
        <p:nvPicPr>
          <p:cNvPr id="7" name="Picture 6" descr="A screenshot of a cell phone&#10;&#10;Description automatically generated">
            <a:extLst>
              <a:ext uri="{FF2B5EF4-FFF2-40B4-BE49-F238E27FC236}">
                <a16:creationId xmlns:a16="http://schemas.microsoft.com/office/drawing/2014/main" id="{E85203F2-9745-4863-8E4E-E560E5618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3378"/>
            <a:ext cx="3505689" cy="1829055"/>
          </a:xfrm>
          <a:prstGeom prst="rect">
            <a:avLst/>
          </a:prstGeom>
        </p:spPr>
      </p:pic>
    </p:spTree>
    <p:extLst>
      <p:ext uri="{BB962C8B-B14F-4D97-AF65-F5344CB8AC3E}">
        <p14:creationId xmlns:p14="http://schemas.microsoft.com/office/powerpoint/2010/main" val="157692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3E6A53-41FD-4A1A-8E48-4933DDA37D63}"/>
              </a:ext>
            </a:extLst>
          </p:cNvPr>
          <p:cNvSpPr>
            <a:spLocks noGrp="1"/>
          </p:cNvSpPr>
          <p:nvPr>
            <p:ph idx="1"/>
          </p:nvPr>
        </p:nvSpPr>
        <p:spPr>
          <a:xfrm>
            <a:off x="6736724" y="0"/>
            <a:ext cx="5455276" cy="6094882"/>
          </a:xfrm>
        </p:spPr>
        <p:txBody>
          <a:bodyPr>
            <a:normAutofit/>
          </a:bodyPr>
          <a:lstStyle/>
          <a:p>
            <a:pPr marL="0" indent="0" algn="r" rtl="1">
              <a:buNone/>
            </a:pPr>
            <a:r>
              <a:rPr lang="he-IL" dirty="0"/>
              <a:t>למשל, נניח בזמן קרב אחת הדמויות רוצה לתקוף את המפלצת עם הקשת האלפית שלה. בתור המנחה את/ה יכול/ה לגלגל קובייה ולהחליט מה קורה לפי התוצאה. </a:t>
            </a:r>
            <a:br>
              <a:rPr lang="en-US" dirty="0"/>
            </a:br>
            <a:r>
              <a:rPr lang="he-IL" dirty="0"/>
              <a:t>כאן יצא 2 בקובייה</a:t>
            </a:r>
          </a:p>
          <a:p>
            <a:pPr marL="0" indent="0" algn="r" rtl="1">
              <a:buNone/>
            </a:pPr>
            <a:r>
              <a:rPr lang="he-IL" dirty="0"/>
              <a:t>לקשת/</a:t>
            </a:r>
            <a:r>
              <a:rPr lang="he-IL" dirty="0" err="1"/>
              <a:t>ית</a:t>
            </a:r>
            <a:r>
              <a:rPr lang="he-IL" dirty="0"/>
              <a:t> יש 5 התקפה</a:t>
            </a:r>
          </a:p>
          <a:p>
            <a:pPr marL="0" indent="0" algn="r" rtl="1">
              <a:buNone/>
            </a:pPr>
            <a:r>
              <a:rPr lang="he-IL" dirty="0"/>
              <a:t>ולמפלצת 6 הגנה. </a:t>
            </a:r>
          </a:p>
          <a:p>
            <a:pPr marL="0" indent="0" algn="r" rtl="1">
              <a:buNone/>
            </a:pPr>
            <a:r>
              <a:rPr lang="he-IL" dirty="0"/>
              <a:t>את/ה יכול/ה להחליט שהמפלצת התחמקה מההתקפה, או שבזכות זה ששאר הקבוצה הסיחה את דעתה של המפלצת הקשתית הצליחה לפגוע. </a:t>
            </a:r>
          </a:p>
        </p:txBody>
      </p:sp>
      <p:pic>
        <p:nvPicPr>
          <p:cNvPr id="2050" name="Picture 2" descr="Fantasy Flight Games [News] - The Woodland Realms Unite, Part Two">
            <a:extLst>
              <a:ext uri="{FF2B5EF4-FFF2-40B4-BE49-F238E27FC236}">
                <a16:creationId xmlns:a16="http://schemas.microsoft.com/office/drawing/2014/main" id="{EF139B57-99E2-490A-A1C3-2449FDFD3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0275"/>
            <a:ext cx="571500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74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6D2C-271D-4BD3-90BB-BAEECF567345}"/>
              </a:ext>
            </a:extLst>
          </p:cNvPr>
          <p:cNvSpPr>
            <a:spLocks noGrp="1"/>
          </p:cNvSpPr>
          <p:nvPr>
            <p:ph type="title"/>
          </p:nvPr>
        </p:nvSpPr>
        <p:spPr/>
        <p:txBody>
          <a:bodyPr/>
          <a:lstStyle/>
          <a:p>
            <a:pPr algn="r" rtl="1"/>
            <a:r>
              <a:rPr lang="he-IL" dirty="0" err="1"/>
              <a:t>דרואיד</a:t>
            </a:r>
            <a:endParaRPr lang="he-IL" dirty="0"/>
          </a:p>
        </p:txBody>
      </p:sp>
      <p:sp>
        <p:nvSpPr>
          <p:cNvPr id="17" name="Content Placeholder 16">
            <a:extLst>
              <a:ext uri="{FF2B5EF4-FFF2-40B4-BE49-F238E27FC236}">
                <a16:creationId xmlns:a16="http://schemas.microsoft.com/office/drawing/2014/main" id="{9FD314FE-8E74-4D76-B07E-D81275ED99CD}"/>
              </a:ext>
            </a:extLst>
          </p:cNvPr>
          <p:cNvSpPr>
            <a:spLocks noGrp="1"/>
          </p:cNvSpPr>
          <p:nvPr>
            <p:ph idx="1"/>
          </p:nvPr>
        </p:nvSpPr>
        <p:spPr>
          <a:xfrm>
            <a:off x="6632620" y="1825625"/>
            <a:ext cx="5280338" cy="4351338"/>
          </a:xfrm>
        </p:spPr>
        <p:txBody>
          <a:bodyPr>
            <a:normAutofit/>
          </a:bodyPr>
          <a:lstStyle/>
          <a:p>
            <a:pPr marL="0" indent="0" algn="r" rtl="1">
              <a:buNone/>
            </a:pPr>
            <a:r>
              <a:rPr lang="he-IL" dirty="0" err="1"/>
              <a:t>דרואיד</a:t>
            </a:r>
            <a:r>
              <a:rPr lang="he-IL" dirty="0"/>
              <a:t> הוא כוהן של כוחות הטבע. הוא מסוגל לדבר עם חיות, למצוא את הדרך ביערות הסבוכים ולהטיל לחשים השולטים ביסודות הטבע. הוא נלחם באמצעות נשקים פשוטים – כמו חנית עץ, או משתמש בכוחות הטבע כדי לשלוף טפרים של נמר.</a:t>
            </a:r>
          </a:p>
        </p:txBody>
      </p:sp>
      <p:pic>
        <p:nvPicPr>
          <p:cNvPr id="3074" name="Picture 2" descr="Female Human Druid | Fantasy artwork, Shaman, Fantasy">
            <a:extLst>
              <a:ext uri="{FF2B5EF4-FFF2-40B4-BE49-F238E27FC236}">
                <a16:creationId xmlns:a16="http://schemas.microsoft.com/office/drawing/2014/main" id="{A1CA5B5F-2D09-4707-9805-3605A4642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9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83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4D045-CB96-4857-8BE0-F02B9D4E95D7}"/>
              </a:ext>
            </a:extLst>
          </p:cNvPr>
          <p:cNvSpPr>
            <a:spLocks noGrp="1"/>
          </p:cNvSpPr>
          <p:nvPr>
            <p:ph type="title"/>
          </p:nvPr>
        </p:nvSpPr>
        <p:spPr/>
        <p:txBody>
          <a:bodyPr/>
          <a:lstStyle/>
          <a:p>
            <a:pPr algn="r" rtl="1"/>
            <a:r>
              <a:rPr lang="he-IL" b="1" dirty="0"/>
              <a:t>קוסם</a:t>
            </a:r>
            <a:endParaRPr lang="he-IL" dirty="0"/>
          </a:p>
        </p:txBody>
      </p:sp>
      <p:sp>
        <p:nvSpPr>
          <p:cNvPr id="3" name="Content Placeholder 2">
            <a:extLst>
              <a:ext uri="{FF2B5EF4-FFF2-40B4-BE49-F238E27FC236}">
                <a16:creationId xmlns:a16="http://schemas.microsoft.com/office/drawing/2014/main" id="{9A51994E-1FCD-4ABB-822F-3F84FF56F0B2}"/>
              </a:ext>
            </a:extLst>
          </p:cNvPr>
          <p:cNvSpPr>
            <a:spLocks noGrp="1"/>
          </p:cNvSpPr>
          <p:nvPr>
            <p:ph idx="1"/>
          </p:nvPr>
        </p:nvSpPr>
        <p:spPr>
          <a:xfrm>
            <a:off x="6581104" y="1825625"/>
            <a:ext cx="4772696" cy="4351338"/>
          </a:xfrm>
        </p:spPr>
        <p:txBody>
          <a:bodyPr>
            <a:normAutofit/>
          </a:bodyPr>
          <a:lstStyle/>
          <a:p>
            <a:pPr marL="0" indent="0" algn="r" rtl="1">
              <a:buNone/>
            </a:pPr>
            <a:r>
              <a:rPr lang="he-IL" dirty="0"/>
              <a:t>דמות המסוגלת להטיל לחשי מאגיה ושעיקר כוחה הוא שליטתה בתורת הנסתר. הקוסם מקבל את כוחותיו מהתעמקות בספרי-כישוף, ועליו לשנן לחשים כדי שיוכל להטילם. לחשיהם של קוסמים אומנם חזקים, אך הקוסם עצמו פגיע, לכן בקרבות לרוב יעמדו רחוק ויטילו התקפות קסומות מהצד.</a:t>
            </a:r>
          </a:p>
        </p:txBody>
      </p:sp>
      <p:pic>
        <p:nvPicPr>
          <p:cNvPr id="5" name="Picture 4" descr="A blurry image of a person&#10;&#10;Description automatically generated">
            <a:extLst>
              <a:ext uri="{FF2B5EF4-FFF2-40B4-BE49-F238E27FC236}">
                <a16:creationId xmlns:a16="http://schemas.microsoft.com/office/drawing/2014/main" id="{0479BD7D-CD52-4081-85B7-A37319CDD87E}"/>
              </a:ext>
            </a:extLst>
          </p:cNvPr>
          <p:cNvPicPr>
            <a:picLocks noChangeAspect="1"/>
          </p:cNvPicPr>
          <p:nvPr/>
        </p:nvPicPr>
        <p:blipFill rotWithShape="1">
          <a:blip r:embed="rId2">
            <a:extLst>
              <a:ext uri="{28A0092B-C50C-407E-A947-70E740481C1C}">
                <a14:useLocalDpi xmlns:a14="http://schemas.microsoft.com/office/drawing/2010/main" val="0"/>
              </a:ext>
            </a:extLst>
          </a:blip>
          <a:srcRect l="9252" r="14014"/>
          <a:stretch/>
        </p:blipFill>
        <p:spPr>
          <a:xfrm>
            <a:off x="0" y="1218746"/>
            <a:ext cx="6440895" cy="5274129"/>
          </a:xfrm>
          <a:prstGeom prst="rect">
            <a:avLst/>
          </a:prstGeom>
        </p:spPr>
      </p:pic>
    </p:spTree>
    <p:extLst>
      <p:ext uri="{BB962C8B-B14F-4D97-AF65-F5344CB8AC3E}">
        <p14:creationId xmlns:p14="http://schemas.microsoft.com/office/powerpoint/2010/main" val="393405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89465-9F8D-43D4-A1A4-9DB8A97E53A2}"/>
              </a:ext>
            </a:extLst>
          </p:cNvPr>
          <p:cNvSpPr>
            <a:spLocks noGrp="1"/>
          </p:cNvSpPr>
          <p:nvPr>
            <p:ph type="title"/>
          </p:nvPr>
        </p:nvSpPr>
        <p:spPr/>
        <p:txBody>
          <a:bodyPr/>
          <a:lstStyle/>
          <a:p>
            <a:pPr algn="r" rtl="1"/>
            <a:r>
              <a:rPr lang="he-IL" b="1" dirty="0"/>
              <a:t>דם דרקון</a:t>
            </a:r>
            <a:endParaRPr lang="he-IL" dirty="0"/>
          </a:p>
        </p:txBody>
      </p:sp>
      <p:sp>
        <p:nvSpPr>
          <p:cNvPr id="3" name="Content Placeholder 2">
            <a:extLst>
              <a:ext uri="{FF2B5EF4-FFF2-40B4-BE49-F238E27FC236}">
                <a16:creationId xmlns:a16="http://schemas.microsoft.com/office/drawing/2014/main" id="{E239B2EB-FC3B-4990-8AE7-12FAE6FE0AD6}"/>
              </a:ext>
            </a:extLst>
          </p:cNvPr>
          <p:cNvSpPr>
            <a:spLocks noGrp="1"/>
          </p:cNvSpPr>
          <p:nvPr>
            <p:ph idx="1"/>
          </p:nvPr>
        </p:nvSpPr>
        <p:spPr>
          <a:xfrm>
            <a:off x="4726546" y="1825625"/>
            <a:ext cx="6627254" cy="4351338"/>
          </a:xfrm>
        </p:spPr>
        <p:txBody>
          <a:bodyPr/>
          <a:lstStyle/>
          <a:p>
            <a:pPr marL="0" indent="0" algn="r" rtl="1">
              <a:buNone/>
            </a:pPr>
            <a:r>
              <a:rPr lang="he-IL" dirty="0"/>
              <a:t>גזע מיוחד אשר כוח הגזע המיוחד שלו הוא נשיפת דרקון שיורקת אש או קרח, בהתאם לסוג המורשת הדרקונית. </a:t>
            </a:r>
            <a:br>
              <a:rPr lang="en-US" dirty="0"/>
            </a:br>
            <a:r>
              <a:rPr lang="he-IL" dirty="0"/>
              <a:t>הם פראיים, חזקים ושומרים סודות עתיקים על כוחות הקסם הדרקוני.</a:t>
            </a:r>
            <a:br>
              <a:rPr lang="he-IL" dirty="0"/>
            </a:br>
            <a:endParaRPr lang="he-IL" dirty="0"/>
          </a:p>
        </p:txBody>
      </p:sp>
      <p:pic>
        <p:nvPicPr>
          <p:cNvPr id="5" name="Picture 4" descr="A picture containing skiing&#10;&#10;Description automatically generated">
            <a:extLst>
              <a:ext uri="{FF2B5EF4-FFF2-40B4-BE49-F238E27FC236}">
                <a16:creationId xmlns:a16="http://schemas.microsoft.com/office/drawing/2014/main" id="{66F92549-4FF9-4D86-A6A2-CE5C8A9FF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28" y="365125"/>
            <a:ext cx="4818743" cy="6496177"/>
          </a:xfrm>
          <a:prstGeom prst="rect">
            <a:avLst/>
          </a:prstGeom>
        </p:spPr>
      </p:pic>
    </p:spTree>
    <p:extLst>
      <p:ext uri="{BB962C8B-B14F-4D97-AF65-F5344CB8AC3E}">
        <p14:creationId xmlns:p14="http://schemas.microsoft.com/office/powerpoint/2010/main" val="608779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E8A9B-43EF-4C0E-A77F-4DC7BBA38119}"/>
              </a:ext>
            </a:extLst>
          </p:cNvPr>
          <p:cNvSpPr>
            <a:spLocks noGrp="1"/>
          </p:cNvSpPr>
          <p:nvPr>
            <p:ph type="title"/>
          </p:nvPr>
        </p:nvSpPr>
        <p:spPr/>
        <p:txBody>
          <a:bodyPr/>
          <a:lstStyle/>
          <a:p>
            <a:pPr algn="r" rtl="1"/>
            <a:r>
              <a:rPr lang="he-IL" dirty="0"/>
              <a:t>חצי מלאך</a:t>
            </a:r>
          </a:p>
        </p:txBody>
      </p:sp>
      <p:pic>
        <p:nvPicPr>
          <p:cNvPr id="4098" name="Picture 2">
            <a:extLst>
              <a:ext uri="{FF2B5EF4-FFF2-40B4-BE49-F238E27FC236}">
                <a16:creationId xmlns:a16="http://schemas.microsoft.com/office/drawing/2014/main" id="{38A68130-2B43-4121-96C3-13183216F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3"/>
            <a:ext cx="4283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B1EDC3F-CDE6-4FE2-AFBB-22CCBB144EF2}"/>
              </a:ext>
            </a:extLst>
          </p:cNvPr>
          <p:cNvSpPr txBox="1"/>
          <p:nvPr/>
        </p:nvSpPr>
        <p:spPr>
          <a:xfrm>
            <a:off x="4945487" y="1690688"/>
            <a:ext cx="6408313" cy="3108543"/>
          </a:xfrm>
          <a:prstGeom prst="rect">
            <a:avLst/>
          </a:prstGeom>
          <a:noFill/>
        </p:spPr>
        <p:txBody>
          <a:bodyPr wrap="square" rtlCol="1">
            <a:spAutoFit/>
          </a:bodyPr>
          <a:lstStyle/>
          <a:p>
            <a:pPr algn="r" rtl="1"/>
            <a:r>
              <a:rPr lang="he-IL" sz="2800" dirty="0"/>
              <a:t>הנשמה של חצי המלאך מכילה בתוכה כוחות שמיימיים טהורים, אפשר לראות עליו את האור שנמצא בתוכו. הוא משרת כלוחם קדוש הנלחם למען הטוב וכנגד כוחות הרוע. יש לו יכולות קסומות כמו ריפוי וגילוי אופל. בקרב הוא משתמש בכלי נשק קדושים.  </a:t>
            </a:r>
            <a:br>
              <a:rPr lang="en-US" sz="2800" dirty="0"/>
            </a:br>
            <a:endParaRPr lang="he-IL" sz="2800" dirty="0"/>
          </a:p>
        </p:txBody>
      </p:sp>
    </p:spTree>
    <p:extLst>
      <p:ext uri="{BB962C8B-B14F-4D97-AF65-F5344CB8AC3E}">
        <p14:creationId xmlns:p14="http://schemas.microsoft.com/office/powerpoint/2010/main" val="2590516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073E-5D21-4FAC-86C7-7E1AA3F82225}"/>
              </a:ext>
            </a:extLst>
          </p:cNvPr>
          <p:cNvSpPr>
            <a:spLocks noGrp="1"/>
          </p:cNvSpPr>
          <p:nvPr>
            <p:ph type="title"/>
          </p:nvPr>
        </p:nvSpPr>
        <p:spPr>
          <a:xfrm>
            <a:off x="838200" y="378003"/>
            <a:ext cx="10515600" cy="1325563"/>
          </a:xfrm>
        </p:spPr>
        <p:txBody>
          <a:bodyPr/>
          <a:lstStyle/>
          <a:p>
            <a:pPr algn="r" rtl="1"/>
            <a:r>
              <a:rPr lang="he-IL" dirty="0"/>
              <a:t>נוכל</a:t>
            </a:r>
          </a:p>
        </p:txBody>
      </p:sp>
      <p:pic>
        <p:nvPicPr>
          <p:cNvPr id="5" name="Content Placeholder 4" descr="A picture containing snow, outdoor, person, man&#10;&#10;Description automatically generated">
            <a:extLst>
              <a:ext uri="{FF2B5EF4-FFF2-40B4-BE49-F238E27FC236}">
                <a16:creationId xmlns:a16="http://schemas.microsoft.com/office/drawing/2014/main" id="{ED0D1CA5-F58D-453D-BDBE-D685847B39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92290"/>
            <a:ext cx="5167086" cy="6065710"/>
          </a:xfrm>
        </p:spPr>
      </p:pic>
      <p:sp>
        <p:nvSpPr>
          <p:cNvPr id="6" name="TextBox 5">
            <a:extLst>
              <a:ext uri="{FF2B5EF4-FFF2-40B4-BE49-F238E27FC236}">
                <a16:creationId xmlns:a16="http://schemas.microsoft.com/office/drawing/2014/main" id="{80352F62-16E2-46FA-9DBE-4DB5BD4FD5C8}"/>
              </a:ext>
            </a:extLst>
          </p:cNvPr>
          <p:cNvSpPr txBox="1"/>
          <p:nvPr/>
        </p:nvSpPr>
        <p:spPr>
          <a:xfrm>
            <a:off x="5584606" y="1810211"/>
            <a:ext cx="5769194" cy="3816429"/>
          </a:xfrm>
          <a:prstGeom prst="rect">
            <a:avLst/>
          </a:prstGeom>
          <a:noFill/>
        </p:spPr>
        <p:txBody>
          <a:bodyPr wrap="square" rtlCol="1">
            <a:spAutoFit/>
          </a:bodyPr>
          <a:lstStyle/>
          <a:p>
            <a:pPr algn="r" rtl="1"/>
            <a:r>
              <a:rPr lang="he-IL" sz="2800" dirty="0"/>
              <a:t>נוכל הוא פורע חוק זריז ומיומן. הוא לרוב משתמש בכלי נשק קטנים ושקטים שניתן להחביא ולשלוף במהירות. הנוכל מומחה בהשגת מידע, בפריצת מנועלים ובהתחזות לאדם אחר. הוא חמקמק וזריז, מסוגל להתגנב בלי שישימו לב אליו, לטפס על בניינים ולקפוץ מעבר למכשולים.</a:t>
            </a:r>
          </a:p>
          <a:p>
            <a:pPr algn="r" rtl="1"/>
            <a:endParaRPr lang="he-IL" dirty="0"/>
          </a:p>
        </p:txBody>
      </p:sp>
    </p:spTree>
    <p:extLst>
      <p:ext uri="{BB962C8B-B14F-4D97-AF65-F5344CB8AC3E}">
        <p14:creationId xmlns:p14="http://schemas.microsoft.com/office/powerpoint/2010/main" val="415876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7CD90-2A30-4F44-930C-275855F3FC5F}"/>
              </a:ext>
            </a:extLst>
          </p:cNvPr>
          <p:cNvSpPr>
            <a:spLocks noGrp="1"/>
          </p:cNvSpPr>
          <p:nvPr>
            <p:ph type="title"/>
          </p:nvPr>
        </p:nvSpPr>
        <p:spPr/>
        <p:txBody>
          <a:bodyPr/>
          <a:lstStyle/>
          <a:p>
            <a:pPr algn="r" rtl="1"/>
            <a:r>
              <a:rPr lang="he-IL" dirty="0"/>
              <a:t>לוחם</a:t>
            </a:r>
          </a:p>
        </p:txBody>
      </p:sp>
      <p:pic>
        <p:nvPicPr>
          <p:cNvPr id="5" name="Content Placeholder 4" descr="A picture containing sitting, woman, young, man&#10;&#10;Description automatically generated">
            <a:extLst>
              <a:ext uri="{FF2B5EF4-FFF2-40B4-BE49-F238E27FC236}">
                <a16:creationId xmlns:a16="http://schemas.microsoft.com/office/drawing/2014/main" id="{D9B34FFA-2744-4CE1-9C78-A661EC4C81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80"/>
            <a:ext cx="4842456" cy="6856920"/>
          </a:xfrm>
        </p:spPr>
      </p:pic>
      <p:sp>
        <p:nvSpPr>
          <p:cNvPr id="6" name="TextBox 5">
            <a:extLst>
              <a:ext uri="{FF2B5EF4-FFF2-40B4-BE49-F238E27FC236}">
                <a16:creationId xmlns:a16="http://schemas.microsoft.com/office/drawing/2014/main" id="{C87DD481-5409-403F-A40B-2BBD0DE4133D}"/>
              </a:ext>
            </a:extLst>
          </p:cNvPr>
          <p:cNvSpPr txBox="1"/>
          <p:nvPr/>
        </p:nvSpPr>
        <p:spPr>
          <a:xfrm>
            <a:off x="6452316" y="1690688"/>
            <a:ext cx="5442530" cy="3539430"/>
          </a:xfrm>
          <a:prstGeom prst="rect">
            <a:avLst/>
          </a:prstGeom>
          <a:noFill/>
        </p:spPr>
        <p:txBody>
          <a:bodyPr wrap="square" rtlCol="1">
            <a:spAutoFit/>
          </a:bodyPr>
          <a:lstStyle/>
          <a:p>
            <a:pPr algn="r" rtl="1"/>
            <a:r>
              <a:rPr lang="he-IL" sz="2800" dirty="0"/>
              <a:t>הלוחם הוא איש המיומן במסעות ולחימה. הוא חזק וקשוח. הוא מסוגל להילחם עם מגן ונשק בו זמנית, לעמוד מול מספר אויבים ולהגן על החברים שלו מהתקפות חזקות. הוא מכיר מגוון של נשקים כבדים ומסוגל להשתמש בנשקים קסומים אפילו. </a:t>
            </a:r>
            <a:br>
              <a:rPr lang="en-US" sz="2800" dirty="0"/>
            </a:br>
            <a:endParaRPr lang="he-IL" sz="2800" dirty="0"/>
          </a:p>
        </p:txBody>
      </p:sp>
    </p:spTree>
    <p:extLst>
      <p:ext uri="{BB962C8B-B14F-4D97-AF65-F5344CB8AC3E}">
        <p14:creationId xmlns:p14="http://schemas.microsoft.com/office/powerpoint/2010/main" val="9361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BCD13-8A2C-4F2C-AE27-5532D2DF20E4}"/>
              </a:ext>
            </a:extLst>
          </p:cNvPr>
          <p:cNvSpPr>
            <a:spLocks noGrp="1"/>
          </p:cNvSpPr>
          <p:nvPr>
            <p:ph type="title"/>
          </p:nvPr>
        </p:nvSpPr>
        <p:spPr>
          <a:xfrm>
            <a:off x="1401184" y="148799"/>
            <a:ext cx="5623730" cy="1325563"/>
          </a:xfrm>
        </p:spPr>
        <p:txBody>
          <a:bodyPr/>
          <a:lstStyle/>
          <a:p>
            <a:pPr algn="r"/>
            <a:r>
              <a:rPr lang="he-IL" dirty="0"/>
              <a:t>סיפור הרקע</a:t>
            </a:r>
          </a:p>
        </p:txBody>
      </p:sp>
      <p:sp>
        <p:nvSpPr>
          <p:cNvPr id="6" name="TextBox 5">
            <a:extLst>
              <a:ext uri="{FF2B5EF4-FFF2-40B4-BE49-F238E27FC236}">
                <a16:creationId xmlns:a16="http://schemas.microsoft.com/office/drawing/2014/main" id="{7C6135C4-7934-4FE8-9DD2-A13AD10BF819}"/>
              </a:ext>
            </a:extLst>
          </p:cNvPr>
          <p:cNvSpPr txBox="1"/>
          <p:nvPr/>
        </p:nvSpPr>
        <p:spPr>
          <a:xfrm>
            <a:off x="5314682" y="1933575"/>
            <a:ext cx="6877318" cy="4924425"/>
          </a:xfrm>
          <a:prstGeom prst="rect">
            <a:avLst/>
          </a:prstGeom>
          <a:noFill/>
        </p:spPr>
        <p:txBody>
          <a:bodyPr wrap="square" rtlCol="1">
            <a:spAutoFit/>
          </a:bodyPr>
          <a:lstStyle/>
          <a:p>
            <a:pPr algn="r" rtl="1"/>
            <a:endParaRPr lang="he-IL" sz="2800" dirty="0">
              <a:solidFill>
                <a:schemeClr val="accent1">
                  <a:lumMod val="50000"/>
                </a:schemeClr>
              </a:solidFill>
              <a:cs typeface="+mj-cs"/>
            </a:endParaRPr>
          </a:p>
          <a:p>
            <a:pPr algn="r" rtl="1"/>
            <a:r>
              <a:rPr lang="he-IL" sz="2600" dirty="0">
                <a:solidFill>
                  <a:schemeClr val="accent1">
                    <a:lumMod val="60000"/>
                    <a:lumOff val="40000"/>
                  </a:schemeClr>
                </a:solidFill>
                <a:highlight>
                  <a:srgbClr val="800080"/>
                </a:highlight>
                <a:cs typeface="+mj-cs"/>
              </a:rPr>
              <a:t>הסיפור על טירת הסוכר הוא סיפור אגדות שהורים נוהגים לספר לילדים שלהם כדי לגרום להם להתנהג יפה. זוהי אגדה עתיקה על מקום קסום אליו מגיעים כל הממתקים של הילדים שמתנהגים לא יפה. אף אחד לא יודע אם טירת הסוכר באמת קיימת ובכל זאת, הסיפור מתגלגל כבר מאות שנים.</a:t>
            </a:r>
          </a:p>
          <a:p>
            <a:pPr algn="r" rtl="1"/>
            <a:endParaRPr lang="he-IL" sz="2600" dirty="0">
              <a:solidFill>
                <a:schemeClr val="accent1">
                  <a:lumMod val="60000"/>
                  <a:lumOff val="40000"/>
                </a:schemeClr>
              </a:solidFill>
              <a:highlight>
                <a:srgbClr val="800080"/>
              </a:highlight>
              <a:cs typeface="+mj-cs"/>
            </a:endParaRPr>
          </a:p>
          <a:p>
            <a:pPr algn="r" rtl="1"/>
            <a:r>
              <a:rPr lang="he-IL" sz="2600" dirty="0">
                <a:solidFill>
                  <a:schemeClr val="accent1">
                    <a:lumMod val="60000"/>
                    <a:lumOff val="40000"/>
                  </a:schemeClr>
                </a:solidFill>
                <a:highlight>
                  <a:srgbClr val="800080"/>
                </a:highlight>
                <a:cs typeface="+mj-cs"/>
              </a:rPr>
              <a:t>לפי האגדה בונבון, המכשף הגדול, שולט בטירת הסוכר, הרחק מכל מקום אחר, אולי בעולם אחר אפילו.</a:t>
            </a:r>
          </a:p>
          <a:p>
            <a:pPr algn="r" rtl="1"/>
            <a:r>
              <a:rPr lang="he-IL" sz="2600" dirty="0">
                <a:solidFill>
                  <a:schemeClr val="accent1">
                    <a:lumMod val="60000"/>
                    <a:lumOff val="40000"/>
                  </a:schemeClr>
                </a:solidFill>
                <a:highlight>
                  <a:srgbClr val="800080"/>
                </a:highlight>
                <a:cs typeface="+mj-cs"/>
              </a:rPr>
              <a:t>טירת הסוכר היא הטירה היפה ביותר שקיימת. היא בנויה מלבנים שעשויים מקרמל ועומדת על גבעה שמשקיפה על גן יפהפה בו הילדים של בונבון משחקים.</a:t>
            </a:r>
          </a:p>
        </p:txBody>
      </p:sp>
      <p:sp>
        <p:nvSpPr>
          <p:cNvPr id="7" name="TextBox 6">
            <a:extLst>
              <a:ext uri="{FF2B5EF4-FFF2-40B4-BE49-F238E27FC236}">
                <a16:creationId xmlns:a16="http://schemas.microsoft.com/office/drawing/2014/main" id="{0BEF5388-9E29-4C3E-99B2-2D9ADF8E7D56}"/>
              </a:ext>
            </a:extLst>
          </p:cNvPr>
          <p:cNvSpPr txBox="1"/>
          <p:nvPr/>
        </p:nvSpPr>
        <p:spPr>
          <a:xfrm>
            <a:off x="6886722" y="1209839"/>
            <a:ext cx="4855335" cy="1231106"/>
          </a:xfrm>
          <a:prstGeom prst="rect">
            <a:avLst/>
          </a:prstGeom>
          <a:noFill/>
        </p:spPr>
        <p:txBody>
          <a:bodyPr wrap="square" rtlCol="1">
            <a:spAutoFit/>
          </a:bodyPr>
          <a:lstStyle/>
          <a:p>
            <a:r>
              <a:rPr lang="he-IL" sz="2800" dirty="0"/>
              <a:t>כאשר לכתב יש רקע סגול צריך להקריא את הטקסט לשחקנים.</a:t>
            </a:r>
          </a:p>
          <a:p>
            <a:endParaRPr lang="he-IL" dirty="0"/>
          </a:p>
        </p:txBody>
      </p:sp>
      <p:pic>
        <p:nvPicPr>
          <p:cNvPr id="8" name="Picture 7">
            <a:extLst>
              <a:ext uri="{FF2B5EF4-FFF2-40B4-BE49-F238E27FC236}">
                <a16:creationId xmlns:a16="http://schemas.microsoft.com/office/drawing/2014/main" id="{41CF6F14-B0CA-43AA-96F4-ABADF7CA3254}"/>
              </a:ext>
            </a:extLst>
          </p:cNvPr>
          <p:cNvPicPr>
            <a:picLocks noChangeAspect="1"/>
          </p:cNvPicPr>
          <p:nvPr/>
        </p:nvPicPr>
        <p:blipFill>
          <a:blip r:embed="rId2"/>
          <a:stretch>
            <a:fillRect/>
          </a:stretch>
        </p:blipFill>
        <p:spPr>
          <a:xfrm>
            <a:off x="0" y="2847415"/>
            <a:ext cx="4001058" cy="4010585"/>
          </a:xfrm>
          <a:prstGeom prst="rect">
            <a:avLst/>
          </a:prstGeom>
        </p:spPr>
      </p:pic>
      <p:pic>
        <p:nvPicPr>
          <p:cNvPr id="9" name="Picture 8" descr="A picture containing mug, food&#10;&#10;Description automatically generated">
            <a:extLst>
              <a:ext uri="{FF2B5EF4-FFF2-40B4-BE49-F238E27FC236}">
                <a16:creationId xmlns:a16="http://schemas.microsoft.com/office/drawing/2014/main" id="{0F61AC0A-9BDC-4C62-9897-67B3B6F8A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83967"/>
            <a:ext cx="4001057" cy="1882851"/>
          </a:xfrm>
          <a:prstGeom prst="rect">
            <a:avLst/>
          </a:prstGeom>
        </p:spPr>
      </p:pic>
    </p:spTree>
    <p:extLst>
      <p:ext uri="{BB962C8B-B14F-4D97-AF65-F5344CB8AC3E}">
        <p14:creationId xmlns:p14="http://schemas.microsoft.com/office/powerpoint/2010/main" val="646927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1635</TotalTime>
  <Words>870</Words>
  <Application>Microsoft Office PowerPoint</Application>
  <PresentationFormat>Widescreen</PresentationFormat>
  <Paragraphs>62</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דרואיד</vt:lpstr>
      <vt:lpstr>קוסם</vt:lpstr>
      <vt:lpstr>דם דרקון</vt:lpstr>
      <vt:lpstr>חצי מלאך</vt:lpstr>
      <vt:lpstr>נוכל</vt:lpstr>
      <vt:lpstr>לוחם</vt:lpstr>
      <vt:lpstr>סיפור הרקע</vt:lpstr>
      <vt:lpstr>PowerPoint Presentation</vt:lpstr>
      <vt:lpstr>אף אחד לא ידע לאן הממתקים נעלמו או כיצד חזרו לאחר מכן. איש לא ביקר בטירת הסוכר,  והסיפורים עליה עברו במשך דורות מהורים לילדים שלהם.  יום אחד הקסם הפסיק, גל קסום בצבעי ורוד וכחול עבר דרך הממלכה וגרם לכל הממתקים להיעלם. אפילו גרגר סוכר אחד לא נשאר. יוצרי הממתקים ניסו נואשות לבשל ממתקים חדשים, אבל הם נעלמו מיד. הדבר גרם לכולם להיות עצובים.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גשור</dc:creator>
  <cp:lastModifiedBy>גשור</cp:lastModifiedBy>
  <cp:revision>67</cp:revision>
  <dcterms:created xsi:type="dcterms:W3CDTF">2020-03-28T12:38:50Z</dcterms:created>
  <dcterms:modified xsi:type="dcterms:W3CDTF">2020-03-29T17:57:26Z</dcterms:modified>
</cp:coreProperties>
</file>